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76" r:id="rId2"/>
    <p:sldId id="1108" r:id="rId3"/>
    <p:sldId id="1109" r:id="rId4"/>
    <p:sldId id="1110" r:id="rId5"/>
    <p:sldId id="1111" r:id="rId6"/>
    <p:sldId id="1123" r:id="rId7"/>
    <p:sldId id="1122" r:id="rId8"/>
    <p:sldId id="1124" r:id="rId9"/>
    <p:sldId id="1132" r:id="rId10"/>
    <p:sldId id="1133" r:id="rId11"/>
    <p:sldId id="1118" r:id="rId12"/>
    <p:sldId id="1125" r:id="rId13"/>
    <p:sldId id="1126" r:id="rId14"/>
    <p:sldId id="1119" r:id="rId15"/>
    <p:sldId id="1117" r:id="rId16"/>
    <p:sldId id="1120" r:id="rId17"/>
    <p:sldId id="1127" r:id="rId18"/>
    <p:sldId id="267" r:id="rId19"/>
    <p:sldId id="1128" r:id="rId20"/>
    <p:sldId id="1129" r:id="rId21"/>
    <p:sldId id="1145" r:id="rId22"/>
    <p:sldId id="1146" r:id="rId23"/>
    <p:sldId id="1147" r:id="rId24"/>
    <p:sldId id="1148" r:id="rId25"/>
    <p:sldId id="1149" r:id="rId26"/>
    <p:sldId id="1150" r:id="rId27"/>
    <p:sldId id="1151" r:id="rId28"/>
    <p:sldId id="1152" r:id="rId29"/>
    <p:sldId id="261" r:id="rId30"/>
    <p:sldId id="1113" r:id="rId31"/>
    <p:sldId id="269" r:id="rId32"/>
    <p:sldId id="270" r:id="rId33"/>
    <p:sldId id="1153" r:id="rId34"/>
    <p:sldId id="1154" r:id="rId35"/>
    <p:sldId id="1155" r:id="rId36"/>
    <p:sldId id="1156" r:id="rId37"/>
    <p:sldId id="1157" r:id="rId38"/>
    <p:sldId id="1158" r:id="rId39"/>
    <p:sldId id="1159" r:id="rId40"/>
    <p:sldId id="271" r:id="rId41"/>
    <p:sldId id="272" r:id="rId42"/>
    <p:sldId id="273" r:id="rId43"/>
    <p:sldId id="274" r:id="rId44"/>
    <p:sldId id="275" r:id="rId45"/>
    <p:sldId id="111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1160" r:id="rId56"/>
    <p:sldId id="286" r:id="rId57"/>
    <p:sldId id="287" r:id="rId58"/>
    <p:sldId id="288" r:id="rId59"/>
    <p:sldId id="1161" r:id="rId60"/>
    <p:sldId id="1162" r:id="rId61"/>
    <p:sldId id="289" r:id="rId62"/>
    <p:sldId id="290" r:id="rId63"/>
    <p:sldId id="291" r:id="rId64"/>
    <p:sldId id="292" r:id="rId65"/>
    <p:sldId id="293" r:id="rId66"/>
    <p:sldId id="1163" r:id="rId67"/>
    <p:sldId id="1164" r:id="rId68"/>
    <p:sldId id="1165" r:id="rId69"/>
    <p:sldId id="1171" r:id="rId70"/>
    <p:sldId id="1166" r:id="rId71"/>
    <p:sldId id="1172" r:id="rId72"/>
    <p:sldId id="1173" r:id="rId73"/>
    <p:sldId id="1167" r:id="rId74"/>
    <p:sldId id="1168" r:id="rId75"/>
    <p:sldId id="1169" r:id="rId76"/>
    <p:sldId id="1170" r:id="rId77"/>
    <p:sldId id="1174" r:id="rId78"/>
    <p:sldId id="1175" r:id="rId79"/>
    <p:sldId id="1131" r:id="rId80"/>
    <p:sldId id="1134" r:id="rId81"/>
    <p:sldId id="1135" r:id="rId82"/>
    <p:sldId id="1136" r:id="rId83"/>
    <p:sldId id="1112" r:id="rId84"/>
    <p:sldId id="1137" r:id="rId85"/>
    <p:sldId id="1138" r:id="rId86"/>
    <p:sldId id="1140" r:id="rId87"/>
    <p:sldId id="1141" r:id="rId88"/>
    <p:sldId id="1142" r:id="rId89"/>
    <p:sldId id="1143" r:id="rId90"/>
    <p:sldId id="1144" r:id="rId91"/>
    <p:sldId id="1139" r:id="rId92"/>
    <p:sldId id="294" r:id="rId93"/>
    <p:sldId id="1130" r:id="rId9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33" autoAdjust="0"/>
    <p:restoredTop sz="94745"/>
  </p:normalViewPr>
  <p:slideViewPr>
    <p:cSldViewPr snapToGrid="0" snapToObjects="1">
      <p:cViewPr varScale="1">
        <p:scale>
          <a:sx n="95" d="100"/>
          <a:sy n="95" d="100"/>
        </p:scale>
        <p:origin x="20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EC8468-11B7-6746-A546-C10512081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37892-6DD3-D749-90FA-9207F5A988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55D9880-E0B6-1E48-9C1B-42AFDA4B2A3C}" type="datetimeFigureOut">
              <a:rPr lang="en-US"/>
              <a:pPr>
                <a:defRPr/>
              </a:pPr>
              <a:t>3/26/21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8C1FC-6999-1340-A15E-3CB5997B3A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19CBA-9477-0243-90D8-DA37BB85E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38851C5-150A-B742-82CB-C8B1FE685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58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C9437-9B45-424E-A953-59C629337F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6CADF-3B89-7C41-A333-915B3FB231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ADA668B-27D5-3145-9856-CDB63BDCD85D}" type="datetimeFigureOut">
              <a:rPr lang="en-US"/>
              <a:pPr>
                <a:defRPr/>
              </a:pPr>
              <a:t>3/26/21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957145-D480-8144-955F-21271D915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3F51A83-4836-2945-81AE-7484A0103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F6862-3919-1240-8A69-1CADC4DC14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B8064-6A24-114F-B5C5-FDB439D59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97EBC63-0C6F-0546-B082-2721BA22FA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38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t>Limit the increased risk to an individual incurred by joining (or leaving) a database</a:t>
            </a:r>
          </a:p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t>Output based on the database is almost equally likely whether or not an individual’s data is part of the database.</a:t>
            </a:r>
          </a:p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t>From privacy standpoint, may want it to be the same. From utility standpoint, want it to be different.</a:t>
            </a:r>
          </a:p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/>
          </a:p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t>A privacy guarantee that limits risk incurred by joining the database encourages participation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281690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5" name="Shape 3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\forall D, D', \text{and } \forall O \in Range(C): \\</a:t>
            </a:r>
          </a:p>
          <a:p>
            <a:r>
              <a:t>Pr[C(D) \in O] \leq \exp(\epsilon) Pr[C(D') \in O]</a:t>
            </a:r>
          </a:p>
          <a:p>
            <a:endParaRPr/>
          </a:p>
          <a:p>
            <a:r>
              <a:t>by now, family of definitions</a:t>
            </a:r>
          </a:p>
          <a:p>
            <a:r>
              <a:t>focus is on the mechanism, not on the output, unlike in other notions</a:t>
            </a:r>
          </a:p>
        </p:txBody>
      </p:sp>
    </p:spTree>
    <p:extLst>
      <p:ext uri="{BB962C8B-B14F-4D97-AF65-F5344CB8AC3E}">
        <p14:creationId xmlns:p14="http://schemas.microsoft.com/office/powerpoint/2010/main" val="3928062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Double exponential, PDF: 0.5/b exp(-|x|/b)</a:t>
            </a:r>
          </a:p>
        </p:txBody>
      </p:sp>
    </p:spTree>
    <p:extLst>
      <p:ext uri="{BB962C8B-B14F-4D97-AF65-F5344CB8AC3E}">
        <p14:creationId xmlns:p14="http://schemas.microsoft.com/office/powerpoint/2010/main" val="159709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4" name="Shape 3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Pr[|\text{true mean} - \text{reported mean}| \geq \frac{R}{\epsilon n} \cdot \ln(\frac{1}{\delta})] \leq \delta</a:t>
            </a:r>
          </a:p>
        </p:txBody>
      </p:sp>
    </p:spTree>
    <p:extLst>
      <p:ext uri="{BB962C8B-B14F-4D97-AF65-F5344CB8AC3E}">
        <p14:creationId xmlns:p14="http://schemas.microsoft.com/office/powerpoint/2010/main" val="2762419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1" name="Shape 3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Because of the noise addition, DP algorithms work best when the number of records is large</a:t>
            </a:r>
          </a:p>
        </p:txBody>
      </p:sp>
    </p:spTree>
    <p:extLst>
      <p:ext uri="{BB962C8B-B14F-4D97-AF65-F5344CB8AC3E}">
        <p14:creationId xmlns:p14="http://schemas.microsoft.com/office/powerpoint/2010/main" val="232393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epsilon smoothly trades off between perfect privacy and exact disclosure</a:t>
            </a:r>
          </a:p>
          <a:p>
            <a:r>
              <a:t>so DP provides a language for the debate between actually quantify privacy and its tradeoff with utility</a:t>
            </a:r>
          </a:p>
        </p:txBody>
      </p:sp>
    </p:spTree>
    <p:extLst>
      <p:ext uri="{BB962C8B-B14F-4D97-AF65-F5344CB8AC3E}">
        <p14:creationId xmlns:p14="http://schemas.microsoft.com/office/powerpoint/2010/main" val="4216496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 test in order to collect more people’s salaries </a:t>
            </a:r>
          </a:p>
          <a:p>
            <a:r>
              <a:t>more people will be willing to share if there’s no hackable subpoenable database</a:t>
            </a:r>
          </a:p>
          <a:p>
            <a:endParaRPr/>
          </a:p>
          <a:p>
            <a:r>
              <a:t>Some data is so sensitive that individuals are hesitant to give it up, even with the promise of eventual deletion, due to risk of subpoenaes, data breaches, mis-use by collector</a:t>
            </a:r>
          </a:p>
        </p:txBody>
      </p:sp>
    </p:spTree>
    <p:extLst>
      <p:ext uri="{BB962C8B-B14F-4D97-AF65-F5344CB8AC3E}">
        <p14:creationId xmlns:p14="http://schemas.microsoft.com/office/powerpoint/2010/main" val="3419861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t>Trade-off: epsilon vs number of people for 1% error with 95% probability</a:t>
            </a:r>
          </a:p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t>expected number of yes answers = 1/4* total number of answers + 1/2* true yes</a:t>
            </a:r>
          </a:p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t>true yes = 2*expected number of yes -1/2*total number of answers </a:t>
            </a:r>
          </a:p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t>with enough data</a:t>
            </a:r>
          </a:p>
        </p:txBody>
      </p:sp>
    </p:spTree>
    <p:extLst>
      <p:ext uri="{BB962C8B-B14F-4D97-AF65-F5344CB8AC3E}">
        <p14:creationId xmlns:p14="http://schemas.microsoft.com/office/powerpoint/2010/main" val="3355313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1" name="Shape 5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t>expected number of yes answers = 1/4* total number of answers + 1/2* true yes</a:t>
            </a:r>
          </a:p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t>true yes = 2*expected number of yes -1/2*total number of answers </a:t>
            </a:r>
          </a:p>
          <a:p>
            <a:pPr>
              <a:lnSpc>
                <a:spcPct val="125000"/>
              </a:lnSpc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t>with enough data</a:t>
            </a:r>
          </a:p>
        </p:txBody>
      </p:sp>
    </p:spTree>
    <p:extLst>
      <p:ext uri="{BB962C8B-B14F-4D97-AF65-F5344CB8AC3E}">
        <p14:creationId xmlns:p14="http://schemas.microsoft.com/office/powerpoint/2010/main" val="2147021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20DA40D-FB8B-AD4F-B87E-E1E37E6322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89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745" y="4800600"/>
            <a:ext cx="10972800" cy="566738"/>
          </a:xfrm>
        </p:spPr>
        <p:txBody>
          <a:bodyPr anchor="b"/>
          <a:lstStyle>
            <a:lvl1pPr algn="l">
              <a:defRPr sz="20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5745" y="612775"/>
            <a:ext cx="109728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745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65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BFC3EAB5-05DC-6E45-B6DE-5D6DF926DA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32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33375" y="2286000"/>
            <a:ext cx="11525250" cy="227707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00199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66104" indent="-366104">
              <a:lnSpc>
                <a:spcPct val="120000"/>
              </a:lnSpc>
              <a:spcBef>
                <a:spcPts val="3234"/>
              </a:spcBef>
              <a:defRPr sz="3234"/>
            </a:lvl1pPr>
            <a:lvl2pPr marL="732208" indent="-366104">
              <a:lnSpc>
                <a:spcPct val="120000"/>
              </a:lnSpc>
              <a:spcBef>
                <a:spcPts val="3234"/>
              </a:spcBef>
              <a:defRPr sz="3234"/>
            </a:lvl2pPr>
            <a:lvl3pPr marL="1098313" indent="-366104">
              <a:lnSpc>
                <a:spcPct val="120000"/>
              </a:lnSpc>
              <a:spcBef>
                <a:spcPts val="3234"/>
              </a:spcBef>
              <a:defRPr sz="3234"/>
            </a:lvl3pPr>
            <a:lvl4pPr marL="1464417" indent="-366104">
              <a:lnSpc>
                <a:spcPct val="120000"/>
              </a:lnSpc>
              <a:spcBef>
                <a:spcPts val="3234"/>
              </a:spcBef>
              <a:defRPr sz="3234"/>
            </a:lvl4pPr>
            <a:lvl5pPr marL="1830521" indent="-366104">
              <a:lnSpc>
                <a:spcPct val="120000"/>
              </a:lnSpc>
              <a:spcBef>
                <a:spcPts val="3234"/>
              </a:spcBef>
              <a:defRPr sz="32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4028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sz="half" idx="13"/>
          </p:nvPr>
        </p:nvSpPr>
        <p:spPr>
          <a:xfrm>
            <a:off x="6286500" y="428625"/>
            <a:ext cx="5024438" cy="54560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33375" y="714375"/>
            <a:ext cx="5524500" cy="273248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375" y="3437930"/>
            <a:ext cx="5524500" cy="273248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160729" algn="ctr">
              <a:spcBef>
                <a:spcPts val="0"/>
              </a:spcBef>
              <a:buSzTx/>
              <a:buNone/>
            </a:lvl2pPr>
            <a:lvl3pPr marL="0" indent="321457" algn="ctr">
              <a:spcBef>
                <a:spcPts val="0"/>
              </a:spcBef>
              <a:buSzTx/>
              <a:buNone/>
            </a:lvl3pPr>
            <a:lvl4pPr marL="0" indent="482186" algn="ctr">
              <a:spcBef>
                <a:spcPts val="0"/>
              </a:spcBef>
              <a:buSzTx/>
              <a:buNone/>
            </a:lvl4pPr>
            <a:lvl5pPr marL="0" indent="642915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0537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30968C9-9258-CC43-A070-A065DA3A9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36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2BC1AC74-C21C-3749-AE24-7D6B4C2F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498011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50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43587"/>
            <a:ext cx="5384800" cy="48825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3587"/>
            <a:ext cx="5384800" cy="48825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F8C0F07-F0D1-5740-9676-D8D492CDE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18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54697"/>
            <a:ext cx="5386917" cy="639762"/>
          </a:xfrm>
        </p:spPr>
        <p:txBody>
          <a:bodyPr anchor="b"/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99491"/>
            <a:ext cx="5386917" cy="41266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54697"/>
            <a:ext cx="5389033" cy="639762"/>
          </a:xfrm>
        </p:spPr>
        <p:txBody>
          <a:bodyPr anchor="b"/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999491"/>
            <a:ext cx="5389033" cy="41266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057B1-FB80-8E45-BB10-38BEF596C4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8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4B6DEB-D45B-2841-A511-5F80844752A9}"/>
              </a:ext>
            </a:extLst>
          </p:cNvPr>
          <p:cNvSpPr>
            <a:spLocks noChangeAspect="1"/>
          </p:cNvSpPr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61C917-1092-9C4E-8D2D-CAEFE7CDF994}"/>
              </a:ext>
            </a:extLst>
          </p:cNvPr>
          <p:cNvSpPr>
            <a:spLocks noChangeAspect="1"/>
          </p:cNvSpPr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5CD57-686B-2640-873C-83B49F0B7AF0}"/>
              </a:ext>
            </a:extLst>
          </p:cNvPr>
          <p:cNvSpPr>
            <a:spLocks noChangeAspect="1"/>
          </p:cNvSpPr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11919EB-3014-AA47-9173-93B7C1BB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Picture Placeholder 21"/>
          <p:cNvSpPr>
            <a:spLocks noGrp="1" noChangeAspect="1"/>
          </p:cNvSpPr>
          <p:nvPr>
            <p:ph type="pic" sz="quarter" idx="15"/>
          </p:nvPr>
        </p:nvSpPr>
        <p:spPr>
          <a:xfrm>
            <a:off x="7538375" y="4496738"/>
            <a:ext cx="2253380" cy="1638935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9" name="Picture Placeholder 21"/>
          <p:cNvSpPr>
            <a:spLocks noGrp="1" noChangeAspect="1"/>
          </p:cNvSpPr>
          <p:nvPr>
            <p:ph type="pic" sz="quarter" idx="16"/>
          </p:nvPr>
        </p:nvSpPr>
        <p:spPr>
          <a:xfrm>
            <a:off x="7538375" y="971967"/>
            <a:ext cx="2253380" cy="1635750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21"/>
          <p:cNvSpPr>
            <a:spLocks noGrp="1" noChangeAspect="1"/>
          </p:cNvSpPr>
          <p:nvPr>
            <p:ph type="pic" sz="quarter" idx="17"/>
          </p:nvPr>
        </p:nvSpPr>
        <p:spPr>
          <a:xfrm>
            <a:off x="9936127" y="2733854"/>
            <a:ext cx="2253380" cy="1637841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630135" y="981113"/>
            <a:ext cx="6500261" cy="51637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7DE0505-C857-7849-A226-27828C0A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C01FE60-F77D-EB45-8BCC-399A944134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75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369F3B0C-A77E-384B-9CDC-5B4074792A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96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799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6E8063F-FF54-2C42-9074-249F093F0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3826ABE-7AC2-964C-B23C-50BFE3D15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C5577-999F-D443-8D74-F17A42D908A0}"/>
              </a:ext>
            </a:extLst>
          </p:cNvPr>
          <p:cNvCxnSpPr/>
          <p:nvPr/>
        </p:nvCxnSpPr>
        <p:spPr>
          <a:xfrm>
            <a:off x="0" y="6223000"/>
            <a:ext cx="12192000" cy="0"/>
          </a:xfrm>
          <a:prstGeom prst="line">
            <a:avLst/>
          </a:prstGeom>
          <a:ln w="28575">
            <a:solidFill>
              <a:srgbClr val="8E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0" name="TextBox 3">
            <a:extLst>
              <a:ext uri="{FF2B5EF4-FFF2-40B4-BE49-F238E27FC236}">
                <a16:creationId xmlns:a16="http://schemas.microsoft.com/office/drawing/2014/main" id="{0F26B872-A2F4-2141-A68E-D9BF6CF49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i="1">
                <a:solidFill>
                  <a:srgbClr val="8E0000"/>
                </a:solidFill>
                <a:latin typeface="Adobe Caslon Pro" panose="0205050205050A020403" pitchFamily="18" charset="77"/>
              </a:rPr>
              <a:t>Information Sciences Institute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2C65F-F945-A545-8DC5-2B45F361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" b="13334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77" r:id="rId9"/>
    <p:sldLayoutId id="2147483678" r:id="rId10"/>
    <p:sldLayoutId id="2147483687" r:id="rId11"/>
    <p:sldLayoutId id="2147483688" r:id="rId12"/>
    <p:sldLayoutId id="2147483689" r:id="rId13"/>
    <p:sldLayoutId id="2147483690" r:id="rId1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10.05820.pdf" TargetMode="Externa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206AAB6-2A51-3A4C-98F9-A05BDA609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Data Privacy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A339DD4-4021-644E-91FF-1714EFACB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993106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Keith Burghardt, Kristina Lerman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USC Information Sciences Institute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DSCI 552 – Spring 2021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March 29,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755FC-986B-C343-BDA0-1CB1C94FDBE3}"/>
              </a:ext>
            </a:extLst>
          </p:cNvPr>
          <p:cNvSpPr txBox="1"/>
          <p:nvPr/>
        </p:nvSpPr>
        <p:spPr>
          <a:xfrm>
            <a:off x="0" y="5795724"/>
            <a:ext cx="1241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slides borrowed from </a:t>
            </a:r>
            <a:r>
              <a:rPr lang="en-US" dirty="0" err="1"/>
              <a:t>Korolova’s</a:t>
            </a:r>
            <a:r>
              <a:rPr lang="en-US" dirty="0"/>
              <a:t> WSDM talk and </a:t>
            </a:r>
            <a:r>
              <a:rPr lang="en-US" dirty="0" err="1"/>
              <a:t>Machanavajjhala</a:t>
            </a:r>
            <a:r>
              <a:rPr lang="en-US" dirty="0"/>
              <a:t>, Hay, and He’s tutorial “Differential Privacy in the Wild”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FB92-4024-1641-B460-ACB0E76E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k-anonymity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2D11E-09B4-6F4E-82D3-F8F3AC3A7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2-anonymity with respect to the attributes 'Age', 'Gender' and 'State of domicile’ </a:t>
            </a:r>
          </a:p>
          <a:p>
            <a:r>
              <a:rPr lang="en-US" dirty="0"/>
              <a:t>Any combination of these attributes found in any row of the table there are always at least 2 rows with those exact attributes. </a:t>
            </a:r>
          </a:p>
          <a:p>
            <a:r>
              <a:rPr lang="en-US" dirty="0"/>
              <a:t>Attributes available to an adversary are called </a:t>
            </a:r>
            <a:r>
              <a:rPr lang="en-US" b="1" dirty="0"/>
              <a:t>quasi-identifiers</a:t>
            </a:r>
            <a:r>
              <a:rPr lang="en-US" dirty="0"/>
              <a:t>. </a:t>
            </a:r>
          </a:p>
          <a:p>
            <a:r>
              <a:rPr lang="en-US" dirty="0"/>
              <a:t>Each quasi-identifier tuple occurs in at least </a:t>
            </a:r>
            <a:r>
              <a:rPr lang="en-US" i="1" dirty="0"/>
              <a:t>k</a:t>
            </a:r>
            <a:r>
              <a:rPr lang="en-US" dirty="0"/>
              <a:t> records for a dataset with </a:t>
            </a:r>
            <a:r>
              <a:rPr lang="en-US" i="1" dirty="0"/>
              <a:t>k</a:t>
            </a:r>
            <a:r>
              <a:rPr lang="en-US" dirty="0"/>
              <a:t>-anonymity</a:t>
            </a:r>
          </a:p>
          <a:p>
            <a:r>
              <a:rPr lang="en-US" dirty="0"/>
              <a:t>2 types of anonymity:</a:t>
            </a:r>
          </a:p>
          <a:p>
            <a:pPr lvl="1"/>
            <a:r>
              <a:rPr lang="en-US" b="1" dirty="0"/>
              <a:t>Suppression </a:t>
            </a:r>
            <a:r>
              <a:rPr lang="en-US" dirty="0"/>
              <a:t>(data -&gt; *)</a:t>
            </a:r>
          </a:p>
          <a:p>
            <a:pPr lvl="1"/>
            <a:r>
              <a:rPr lang="en-US" b="1" dirty="0"/>
              <a:t>Generalization </a:t>
            </a:r>
            <a:r>
              <a:rPr lang="en-US" dirty="0"/>
              <a:t>(age -&gt; “20&lt;age&lt;=30”)</a:t>
            </a:r>
          </a:p>
        </p:txBody>
      </p:sp>
    </p:spTree>
    <p:extLst>
      <p:ext uri="{BB962C8B-B14F-4D97-AF65-F5344CB8AC3E}">
        <p14:creationId xmlns:p14="http://schemas.microsoft.com/office/powerpoint/2010/main" val="240117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D2D-B31D-3045-B248-469EBFB1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Anonymous enough?</a:t>
            </a:r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DD7EC81D-3495-0F4D-9799-114D16F5B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5442"/>
            <a:ext cx="10982040" cy="33618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1B27-234B-734D-9B18-2C5E428E7A05}"/>
              </a:ext>
            </a:extLst>
          </p:cNvPr>
          <p:cNvSpPr txBox="1"/>
          <p:nvPr/>
        </p:nvSpPr>
        <p:spPr>
          <a:xfrm>
            <a:off x="948466" y="4717291"/>
            <a:ext cx="5655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Imagine a patient, Alice, has an employer who knows that </a:t>
            </a:r>
          </a:p>
          <a:p>
            <a:pPr marL="285750" indent="-285750">
              <a:buFontTx/>
              <a:buChar char="-"/>
            </a:pPr>
            <a:r>
              <a:rPr lang="en-US" dirty="0"/>
              <a:t>she is 28</a:t>
            </a:r>
          </a:p>
          <a:p>
            <a:pPr marL="285750" indent="-285750">
              <a:buFontTx/>
              <a:buChar char="-"/>
            </a:pPr>
            <a:r>
              <a:rPr lang="en-US" dirty="0"/>
              <a:t>lives in zip code 13012 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visits both hospitals</a:t>
            </a:r>
          </a:p>
          <a:p>
            <a:pPr marL="285750" indent="-285750">
              <a:buFontTx/>
              <a:buChar char="-"/>
            </a:pPr>
            <a:r>
              <a:rPr lang="en-US" dirty="0"/>
              <a:t>-&gt; </a:t>
            </a:r>
            <a:r>
              <a:rPr lang="en-US" b="1" dirty="0"/>
              <a:t>the employer now knows that she has AIDS.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D93F2-D785-634D-AFFD-26A2D339FEEC}"/>
              </a:ext>
            </a:extLst>
          </p:cNvPr>
          <p:cNvSpPr txBox="1"/>
          <p:nvPr/>
        </p:nvSpPr>
        <p:spPr>
          <a:xfrm>
            <a:off x="10160000" y="5699760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Ganta</a:t>
            </a:r>
            <a:r>
              <a:rPr lang="en-US" dirty="0"/>
              <a:t> et al., 2008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03CA9-8209-8C40-A94C-6B733DF98B1E}"/>
              </a:ext>
            </a:extLst>
          </p:cNvPr>
          <p:cNvSpPr txBox="1"/>
          <p:nvPr/>
        </p:nvSpPr>
        <p:spPr>
          <a:xfrm>
            <a:off x="2689412" y="858838"/>
            <a:ext cx="1747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Hospital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90A50-2C44-6447-80BC-78EC57FE48A7}"/>
              </a:ext>
            </a:extLst>
          </p:cNvPr>
          <p:cNvSpPr txBox="1"/>
          <p:nvPr/>
        </p:nvSpPr>
        <p:spPr>
          <a:xfrm>
            <a:off x="8166847" y="801444"/>
            <a:ext cx="1747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Hospital 2</a:t>
            </a:r>
          </a:p>
        </p:txBody>
      </p:sp>
    </p:spTree>
    <p:extLst>
      <p:ext uri="{BB962C8B-B14F-4D97-AF65-F5344CB8AC3E}">
        <p14:creationId xmlns:p14="http://schemas.microsoft.com/office/powerpoint/2010/main" val="291214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B66C-8139-3A47-8FBB-493A0F91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37524A4-8AFD-E041-B7BD-C147A6A5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80" y="1146175"/>
            <a:ext cx="9461977" cy="4979988"/>
          </a:xfrm>
        </p:spPr>
      </p:pic>
    </p:spTree>
    <p:extLst>
      <p:ext uri="{BB962C8B-B14F-4D97-AF65-F5344CB8AC3E}">
        <p14:creationId xmlns:p14="http://schemas.microsoft.com/office/powerpoint/2010/main" val="164943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B4D7-0F08-5A40-A10C-30E39968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80DF6D0-55AB-834E-8193-59DD4036B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79" y="1146175"/>
            <a:ext cx="9551780" cy="49799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5C95D4-2CAE-3049-893D-06551715A507}"/>
              </a:ext>
            </a:extLst>
          </p:cNvPr>
          <p:cNvSpPr txBox="1"/>
          <p:nvPr/>
        </p:nvSpPr>
        <p:spPr>
          <a:xfrm>
            <a:off x="7112000" y="3749040"/>
            <a:ext cx="478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(just a little extra data could identify even better)</a:t>
            </a:r>
          </a:p>
        </p:txBody>
      </p:sp>
    </p:spTree>
    <p:extLst>
      <p:ext uri="{BB962C8B-B14F-4D97-AF65-F5344CB8AC3E}">
        <p14:creationId xmlns:p14="http://schemas.microsoft.com/office/powerpoint/2010/main" val="4193058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4BE8-A5E0-2840-B8AC-7E617F1D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how this can be achieved in large anonymous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2692A-BCF5-2944-9103-9DBD1F815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Prize:</a:t>
            </a:r>
          </a:p>
          <a:p>
            <a:pPr lvl="1"/>
            <a:r>
              <a:rPr lang="en-US" dirty="0"/>
              <a:t>October 2006, back when Netflix was only a DVD rental service, they created a “Netflix Prize” to find better ways to recommend movies</a:t>
            </a:r>
          </a:p>
          <a:p>
            <a:pPr lvl="1"/>
            <a:r>
              <a:rPr lang="en-US" dirty="0"/>
              <a:t>100M movie ratings from 480K users</a:t>
            </a:r>
          </a:p>
          <a:p>
            <a:r>
              <a:rPr lang="en-US" dirty="0"/>
              <a:t>“Is there any customer information in the dataset that should be kept private?”</a:t>
            </a:r>
          </a:p>
          <a:p>
            <a:pPr lvl="1"/>
            <a:r>
              <a:rPr lang="en-US" dirty="0"/>
              <a:t>“No, all customer identifying information has been removed; all that remains are ratings and dates. This follows our privacy policy”</a:t>
            </a:r>
          </a:p>
          <a:p>
            <a:r>
              <a:rPr lang="en-US" dirty="0"/>
              <a:t>This was simply </a:t>
            </a:r>
            <a:r>
              <a:rPr lang="en-US" b="1" dirty="0"/>
              <a:t>wrong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96404-A760-3A4B-997E-9BFB0C96A8EC}"/>
              </a:ext>
            </a:extLst>
          </p:cNvPr>
          <p:cNvSpPr txBox="1"/>
          <p:nvPr/>
        </p:nvSpPr>
        <p:spPr>
          <a:xfrm>
            <a:off x="172720" y="5711949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Narayanan and </a:t>
            </a:r>
            <a:r>
              <a:rPr lang="en-US" dirty="0" err="1"/>
              <a:t>Shmatikov</a:t>
            </a:r>
            <a:r>
              <a:rPr lang="en-US" dirty="0"/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120411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D6D4-EC3D-FD42-BBDB-AF562643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Deanonymizing What You Like</a:t>
            </a:r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17C3277D-2DD6-0649-B1AC-AE1A99E07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798" y="961512"/>
            <a:ext cx="6416901" cy="497998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589FE-BBF4-754C-A0D0-956F8C091D0F}"/>
              </a:ext>
            </a:extLst>
          </p:cNvPr>
          <p:cNvSpPr txBox="1"/>
          <p:nvPr/>
        </p:nvSpPr>
        <p:spPr>
          <a:xfrm>
            <a:off x="81280" y="5756834"/>
            <a:ext cx="510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www.gautamkamath.com</a:t>
            </a:r>
            <a:r>
              <a:rPr lang="en-US" dirty="0"/>
              <a:t>/CS860-fa2020.html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D36FB4C-FB59-E840-9B0B-D9D936E3E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38" y="1706880"/>
            <a:ext cx="3581106" cy="3637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B92BD0-CCB9-DC48-B083-2BFD328A03A6}"/>
              </a:ext>
            </a:extLst>
          </p:cNvPr>
          <p:cNvSpPr txBox="1"/>
          <p:nvPr/>
        </p:nvSpPr>
        <p:spPr>
          <a:xfrm>
            <a:off x="81280" y="5456230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Narayanan and </a:t>
            </a:r>
            <a:r>
              <a:rPr lang="en-US" dirty="0" err="1"/>
              <a:t>Shmatikov</a:t>
            </a:r>
            <a:r>
              <a:rPr lang="en-US" dirty="0"/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128063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6EC2-52D7-9140-B6C7-6D91C5CB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in Netflix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DE6F-5C92-AC4E-AE0B-9052A5896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you need is 6 of 8 movies you like to be correctly identified, and we can find your entire history on Netflix with high accuracy</a:t>
            </a:r>
          </a:p>
          <a:p>
            <a:r>
              <a:rPr lang="en-US" dirty="0"/>
              <a:t>”Perturbed” data was insufficient (in a few examples, less than 1% of data of a user was perturbed”</a:t>
            </a:r>
          </a:p>
          <a:p>
            <a:r>
              <a:rPr lang="en-US" dirty="0"/>
              <a:t>Deanonymization is difficult: too much data deanonymized and the training data is garbage</a:t>
            </a:r>
          </a:p>
          <a:p>
            <a:r>
              <a:rPr lang="en-US" dirty="0"/>
              <a:t>Why is it important?</a:t>
            </a:r>
          </a:p>
          <a:p>
            <a:pPr lvl="1"/>
            <a:r>
              <a:rPr lang="en-US" dirty="0"/>
              <a:t>It is not so much whether the </a:t>
            </a:r>
            <a:r>
              <a:rPr lang="en-US" b="1" dirty="0"/>
              <a:t>average</a:t>
            </a:r>
            <a:r>
              <a:rPr lang="en-US" dirty="0"/>
              <a:t> user will care, but whether </a:t>
            </a:r>
            <a:r>
              <a:rPr lang="en-US" b="1" i="1" dirty="0"/>
              <a:t>any</a:t>
            </a:r>
            <a:r>
              <a:rPr lang="en-US" dirty="0"/>
              <a:t> user will care that their data is available</a:t>
            </a:r>
          </a:p>
          <a:p>
            <a:pPr lvl="1"/>
            <a:r>
              <a:rPr lang="en-US" dirty="0"/>
              <a:t>Violates Video Privacy Protection Act of 1988</a:t>
            </a:r>
          </a:p>
        </p:txBody>
      </p:sp>
    </p:spTree>
    <p:extLst>
      <p:ext uri="{BB962C8B-B14F-4D97-AF65-F5344CB8AC3E}">
        <p14:creationId xmlns:p14="http://schemas.microsoft.com/office/powerpoint/2010/main" val="381654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DC3B-78A1-E84B-ADFB-2C40B5AF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Construction Creates Privacy Breaches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ED79F9F-7323-F24B-ADB7-1468C7D1B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29" y="1146175"/>
            <a:ext cx="8492279" cy="4979988"/>
          </a:xfrm>
        </p:spPr>
      </p:pic>
    </p:spTree>
    <p:extLst>
      <p:ext uri="{BB962C8B-B14F-4D97-AF65-F5344CB8AC3E}">
        <p14:creationId xmlns:p14="http://schemas.microsoft.com/office/powerpoint/2010/main" val="292183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Why naive approaches Fai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naive approaches Fail</a:t>
            </a:r>
          </a:p>
        </p:txBody>
      </p:sp>
      <p:sp>
        <p:nvSpPr>
          <p:cNvPr id="295" name="An adversary can come up with a clever combo of queries &amp; background knowledge…"/>
          <p:cNvSpPr txBox="1">
            <a:spLocks noGrp="1"/>
          </p:cNvSpPr>
          <p:nvPr>
            <p:ph type="body" sz="half" idx="1"/>
          </p:nvPr>
        </p:nvSpPr>
        <p:spPr>
          <a:xfrm>
            <a:off x="1774031" y="3654850"/>
            <a:ext cx="8643938" cy="269415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t>An adversary can come up with a clever combo of queries &amp; background knowledge </a:t>
            </a:r>
          </a:p>
          <a:p>
            <a:pPr marL="0" indent="0" algn="ctr">
              <a:buNone/>
            </a:pPr>
            <a:r>
              <a:t>Too cumbersome to reason about</a:t>
            </a:r>
          </a:p>
        </p:txBody>
      </p:sp>
      <p:sp>
        <p:nvSpPr>
          <p:cNvPr id="296" name="Skull"/>
          <p:cNvSpPr/>
          <p:nvPr/>
        </p:nvSpPr>
        <p:spPr>
          <a:xfrm>
            <a:off x="5460010" y="1470897"/>
            <a:ext cx="1271981" cy="181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1" h="21547" extrusionOk="0">
                <a:moveTo>
                  <a:pt x="10621" y="0"/>
                </a:moveTo>
                <a:cubicBezTo>
                  <a:pt x="8452" y="0"/>
                  <a:pt x="6450" y="505"/>
                  <a:pt x="4985" y="1420"/>
                </a:cubicBezTo>
                <a:cubicBezTo>
                  <a:pt x="3496" y="2351"/>
                  <a:pt x="2676" y="3652"/>
                  <a:pt x="2676" y="5082"/>
                </a:cubicBezTo>
                <a:cubicBezTo>
                  <a:pt x="2676" y="6422"/>
                  <a:pt x="3143" y="6794"/>
                  <a:pt x="4370" y="7570"/>
                </a:cubicBezTo>
                <a:cubicBezTo>
                  <a:pt x="4340" y="7270"/>
                  <a:pt x="4246" y="7098"/>
                  <a:pt x="4021" y="6689"/>
                </a:cubicBezTo>
                <a:cubicBezTo>
                  <a:pt x="3978" y="6612"/>
                  <a:pt x="3931" y="6527"/>
                  <a:pt x="3879" y="6433"/>
                </a:cubicBezTo>
                <a:cubicBezTo>
                  <a:pt x="3439" y="5619"/>
                  <a:pt x="3776" y="4807"/>
                  <a:pt x="3791" y="4773"/>
                </a:cubicBezTo>
                <a:lnTo>
                  <a:pt x="4155" y="4851"/>
                </a:lnTo>
                <a:lnTo>
                  <a:pt x="4521" y="4929"/>
                </a:lnTo>
                <a:cubicBezTo>
                  <a:pt x="4518" y="4936"/>
                  <a:pt x="4245" y="5601"/>
                  <a:pt x="4590" y="6237"/>
                </a:cubicBezTo>
                <a:cubicBezTo>
                  <a:pt x="4640" y="6331"/>
                  <a:pt x="4687" y="6414"/>
                  <a:pt x="4729" y="6491"/>
                </a:cubicBezTo>
                <a:cubicBezTo>
                  <a:pt x="5021" y="7020"/>
                  <a:pt x="5143" y="7240"/>
                  <a:pt x="5143" y="7835"/>
                </a:cubicBezTo>
                <a:cubicBezTo>
                  <a:pt x="5143" y="8142"/>
                  <a:pt x="5028" y="8416"/>
                  <a:pt x="4918" y="8681"/>
                </a:cubicBezTo>
                <a:cubicBezTo>
                  <a:pt x="4785" y="8999"/>
                  <a:pt x="4670" y="9274"/>
                  <a:pt x="4760" y="9569"/>
                </a:cubicBezTo>
                <a:cubicBezTo>
                  <a:pt x="4915" y="10082"/>
                  <a:pt x="5546" y="10399"/>
                  <a:pt x="6042" y="10399"/>
                </a:cubicBezTo>
                <a:cubicBezTo>
                  <a:pt x="7019" y="10399"/>
                  <a:pt x="7441" y="11009"/>
                  <a:pt x="7573" y="11479"/>
                </a:cubicBezTo>
                <a:lnTo>
                  <a:pt x="8480" y="11479"/>
                </a:lnTo>
                <a:lnTo>
                  <a:pt x="8480" y="10919"/>
                </a:lnTo>
                <a:lnTo>
                  <a:pt x="9243" y="10919"/>
                </a:lnTo>
                <a:lnTo>
                  <a:pt x="9243" y="11479"/>
                </a:lnTo>
                <a:lnTo>
                  <a:pt x="10238" y="11479"/>
                </a:lnTo>
                <a:lnTo>
                  <a:pt x="10238" y="10919"/>
                </a:lnTo>
                <a:lnTo>
                  <a:pt x="11001" y="10919"/>
                </a:lnTo>
                <a:lnTo>
                  <a:pt x="11001" y="11479"/>
                </a:lnTo>
                <a:lnTo>
                  <a:pt x="11999" y="11479"/>
                </a:lnTo>
                <a:lnTo>
                  <a:pt x="11999" y="10919"/>
                </a:lnTo>
                <a:lnTo>
                  <a:pt x="12760" y="10919"/>
                </a:lnTo>
                <a:lnTo>
                  <a:pt x="12760" y="11479"/>
                </a:lnTo>
                <a:lnTo>
                  <a:pt x="13669" y="11479"/>
                </a:lnTo>
                <a:cubicBezTo>
                  <a:pt x="13801" y="11009"/>
                  <a:pt x="14223" y="10399"/>
                  <a:pt x="15200" y="10399"/>
                </a:cubicBezTo>
                <a:cubicBezTo>
                  <a:pt x="15696" y="10399"/>
                  <a:pt x="16327" y="10082"/>
                  <a:pt x="16482" y="9569"/>
                </a:cubicBezTo>
                <a:cubicBezTo>
                  <a:pt x="16572" y="9274"/>
                  <a:pt x="16457" y="8999"/>
                  <a:pt x="16324" y="8681"/>
                </a:cubicBezTo>
                <a:cubicBezTo>
                  <a:pt x="16214" y="8416"/>
                  <a:pt x="16099" y="8142"/>
                  <a:pt x="16099" y="7835"/>
                </a:cubicBezTo>
                <a:cubicBezTo>
                  <a:pt x="16099" y="7239"/>
                  <a:pt x="16219" y="7020"/>
                  <a:pt x="16511" y="6491"/>
                </a:cubicBezTo>
                <a:cubicBezTo>
                  <a:pt x="16553" y="6414"/>
                  <a:pt x="16599" y="6331"/>
                  <a:pt x="16650" y="6237"/>
                </a:cubicBezTo>
                <a:cubicBezTo>
                  <a:pt x="16994" y="5601"/>
                  <a:pt x="16724" y="4936"/>
                  <a:pt x="16721" y="4929"/>
                </a:cubicBezTo>
                <a:lnTo>
                  <a:pt x="17451" y="4773"/>
                </a:lnTo>
                <a:cubicBezTo>
                  <a:pt x="17466" y="4807"/>
                  <a:pt x="17804" y="5619"/>
                  <a:pt x="17362" y="6433"/>
                </a:cubicBezTo>
                <a:cubicBezTo>
                  <a:pt x="17311" y="6527"/>
                  <a:pt x="17264" y="6611"/>
                  <a:pt x="17221" y="6688"/>
                </a:cubicBezTo>
                <a:cubicBezTo>
                  <a:pt x="16996" y="7097"/>
                  <a:pt x="16901" y="7270"/>
                  <a:pt x="16872" y="7570"/>
                </a:cubicBezTo>
                <a:cubicBezTo>
                  <a:pt x="18099" y="6794"/>
                  <a:pt x="18566" y="6422"/>
                  <a:pt x="18566" y="5082"/>
                </a:cubicBezTo>
                <a:cubicBezTo>
                  <a:pt x="18566" y="3652"/>
                  <a:pt x="17744" y="2352"/>
                  <a:pt x="16255" y="1420"/>
                </a:cubicBezTo>
                <a:cubicBezTo>
                  <a:pt x="14790" y="505"/>
                  <a:pt x="12790" y="0"/>
                  <a:pt x="10621" y="0"/>
                </a:cubicBezTo>
                <a:close/>
                <a:moveTo>
                  <a:pt x="7922" y="5910"/>
                </a:moveTo>
                <a:cubicBezTo>
                  <a:pt x="10338" y="5910"/>
                  <a:pt x="9900" y="7158"/>
                  <a:pt x="9461" y="7626"/>
                </a:cubicBezTo>
                <a:cubicBezTo>
                  <a:pt x="9021" y="8094"/>
                  <a:pt x="7592" y="9302"/>
                  <a:pt x="6384" y="8054"/>
                </a:cubicBezTo>
                <a:cubicBezTo>
                  <a:pt x="5176" y="6806"/>
                  <a:pt x="6275" y="5910"/>
                  <a:pt x="7922" y="5910"/>
                </a:cubicBezTo>
                <a:close/>
                <a:moveTo>
                  <a:pt x="13319" y="5910"/>
                </a:moveTo>
                <a:cubicBezTo>
                  <a:pt x="14966" y="5910"/>
                  <a:pt x="16063" y="6806"/>
                  <a:pt x="14855" y="8054"/>
                </a:cubicBezTo>
                <a:cubicBezTo>
                  <a:pt x="13647" y="9302"/>
                  <a:pt x="12220" y="8094"/>
                  <a:pt x="11781" y="7626"/>
                </a:cubicBezTo>
                <a:cubicBezTo>
                  <a:pt x="11342" y="7158"/>
                  <a:pt x="10904" y="5910"/>
                  <a:pt x="13319" y="5910"/>
                </a:cubicBezTo>
                <a:close/>
                <a:moveTo>
                  <a:pt x="10621" y="8587"/>
                </a:moveTo>
                <a:cubicBezTo>
                  <a:pt x="11915" y="8863"/>
                  <a:pt x="11935" y="9797"/>
                  <a:pt x="11568" y="10103"/>
                </a:cubicBezTo>
                <a:cubicBezTo>
                  <a:pt x="11202" y="10409"/>
                  <a:pt x="10621" y="9935"/>
                  <a:pt x="10621" y="9935"/>
                </a:cubicBezTo>
                <a:cubicBezTo>
                  <a:pt x="10621" y="9935"/>
                  <a:pt x="10040" y="10409"/>
                  <a:pt x="9674" y="10103"/>
                </a:cubicBezTo>
                <a:cubicBezTo>
                  <a:pt x="9307" y="9797"/>
                  <a:pt x="9327" y="8863"/>
                  <a:pt x="10621" y="8587"/>
                </a:cubicBezTo>
                <a:close/>
                <a:moveTo>
                  <a:pt x="5992" y="10937"/>
                </a:moveTo>
                <a:cubicBezTo>
                  <a:pt x="6051" y="12945"/>
                  <a:pt x="6696" y="13311"/>
                  <a:pt x="7391" y="13396"/>
                </a:cubicBezTo>
                <a:cubicBezTo>
                  <a:pt x="8607" y="13545"/>
                  <a:pt x="10601" y="13547"/>
                  <a:pt x="10621" y="13547"/>
                </a:cubicBezTo>
                <a:cubicBezTo>
                  <a:pt x="10641" y="13547"/>
                  <a:pt x="12634" y="13545"/>
                  <a:pt x="13848" y="13396"/>
                </a:cubicBezTo>
                <a:cubicBezTo>
                  <a:pt x="14988" y="13256"/>
                  <a:pt x="15221" y="12164"/>
                  <a:pt x="15250" y="10937"/>
                </a:cubicBezTo>
                <a:cubicBezTo>
                  <a:pt x="15233" y="10938"/>
                  <a:pt x="15215" y="10941"/>
                  <a:pt x="15197" y="10941"/>
                </a:cubicBezTo>
                <a:cubicBezTo>
                  <a:pt x="14628" y="10941"/>
                  <a:pt x="14455" y="11406"/>
                  <a:pt x="14403" y="11637"/>
                </a:cubicBezTo>
                <a:lnTo>
                  <a:pt x="14403" y="12580"/>
                </a:lnTo>
                <a:lnTo>
                  <a:pt x="13640" y="12580"/>
                </a:lnTo>
                <a:lnTo>
                  <a:pt x="13640" y="12020"/>
                </a:lnTo>
                <a:lnTo>
                  <a:pt x="12760" y="12020"/>
                </a:lnTo>
                <a:lnTo>
                  <a:pt x="12760" y="12580"/>
                </a:lnTo>
                <a:lnTo>
                  <a:pt x="11997" y="12580"/>
                </a:lnTo>
                <a:lnTo>
                  <a:pt x="11997" y="12020"/>
                </a:lnTo>
                <a:lnTo>
                  <a:pt x="11001" y="12020"/>
                </a:lnTo>
                <a:lnTo>
                  <a:pt x="11001" y="12580"/>
                </a:lnTo>
                <a:lnTo>
                  <a:pt x="10238" y="12580"/>
                </a:lnTo>
                <a:lnTo>
                  <a:pt x="10238" y="12020"/>
                </a:lnTo>
                <a:lnTo>
                  <a:pt x="9243" y="12020"/>
                </a:lnTo>
                <a:lnTo>
                  <a:pt x="9243" y="12580"/>
                </a:lnTo>
                <a:lnTo>
                  <a:pt x="8480" y="12580"/>
                </a:lnTo>
                <a:lnTo>
                  <a:pt x="8480" y="12020"/>
                </a:lnTo>
                <a:lnTo>
                  <a:pt x="7599" y="12020"/>
                </a:lnTo>
                <a:lnTo>
                  <a:pt x="7599" y="12580"/>
                </a:lnTo>
                <a:lnTo>
                  <a:pt x="6836" y="12580"/>
                </a:lnTo>
                <a:lnTo>
                  <a:pt x="6836" y="11637"/>
                </a:lnTo>
                <a:cubicBezTo>
                  <a:pt x="6785" y="11406"/>
                  <a:pt x="6611" y="10941"/>
                  <a:pt x="6042" y="10941"/>
                </a:cubicBezTo>
                <a:cubicBezTo>
                  <a:pt x="6025" y="10941"/>
                  <a:pt x="6008" y="10938"/>
                  <a:pt x="5992" y="10937"/>
                </a:cubicBezTo>
                <a:close/>
                <a:moveTo>
                  <a:pt x="18724" y="11960"/>
                </a:moveTo>
                <a:cubicBezTo>
                  <a:pt x="18679" y="11960"/>
                  <a:pt x="18630" y="11962"/>
                  <a:pt x="18578" y="11965"/>
                </a:cubicBezTo>
                <a:cubicBezTo>
                  <a:pt x="17773" y="12017"/>
                  <a:pt x="17571" y="12819"/>
                  <a:pt x="16975" y="13190"/>
                </a:cubicBezTo>
                <a:cubicBezTo>
                  <a:pt x="16446" y="13520"/>
                  <a:pt x="3685" y="18765"/>
                  <a:pt x="3126" y="19006"/>
                </a:cubicBezTo>
                <a:cubicBezTo>
                  <a:pt x="2780" y="19156"/>
                  <a:pt x="2366" y="19181"/>
                  <a:pt x="1954" y="19181"/>
                </a:cubicBezTo>
                <a:cubicBezTo>
                  <a:pt x="1744" y="19181"/>
                  <a:pt x="1534" y="19175"/>
                  <a:pt x="1334" y="19175"/>
                </a:cubicBezTo>
                <a:cubicBezTo>
                  <a:pt x="731" y="19175"/>
                  <a:pt x="215" y="19234"/>
                  <a:pt x="37" y="19710"/>
                </a:cubicBezTo>
                <a:cubicBezTo>
                  <a:pt x="-177" y="20284"/>
                  <a:pt x="567" y="20350"/>
                  <a:pt x="1329" y="20802"/>
                </a:cubicBezTo>
                <a:cubicBezTo>
                  <a:pt x="1924" y="21156"/>
                  <a:pt x="1829" y="21547"/>
                  <a:pt x="2523" y="21547"/>
                </a:cubicBezTo>
                <a:cubicBezTo>
                  <a:pt x="2570" y="21547"/>
                  <a:pt x="2622" y="21545"/>
                  <a:pt x="2676" y="21541"/>
                </a:cubicBezTo>
                <a:cubicBezTo>
                  <a:pt x="3480" y="21487"/>
                  <a:pt x="3676" y="20683"/>
                  <a:pt x="4269" y="20310"/>
                </a:cubicBezTo>
                <a:cubicBezTo>
                  <a:pt x="4796" y="19978"/>
                  <a:pt x="17548" y="14736"/>
                  <a:pt x="18109" y="14497"/>
                </a:cubicBezTo>
                <a:cubicBezTo>
                  <a:pt x="18446" y="14353"/>
                  <a:pt x="18847" y="14327"/>
                  <a:pt x="19248" y="14327"/>
                </a:cubicBezTo>
                <a:cubicBezTo>
                  <a:pt x="19480" y="14327"/>
                  <a:pt x="19714" y="14336"/>
                  <a:pt x="19934" y="14336"/>
                </a:cubicBezTo>
                <a:cubicBezTo>
                  <a:pt x="20523" y="14336"/>
                  <a:pt x="21024" y="14272"/>
                  <a:pt x="21202" y="13805"/>
                </a:cubicBezTo>
                <a:cubicBezTo>
                  <a:pt x="21421" y="13232"/>
                  <a:pt x="20676" y="13163"/>
                  <a:pt x="19917" y="12708"/>
                </a:cubicBezTo>
                <a:cubicBezTo>
                  <a:pt x="19323" y="12351"/>
                  <a:pt x="19425" y="11960"/>
                  <a:pt x="18724" y="11960"/>
                </a:cubicBezTo>
                <a:close/>
                <a:moveTo>
                  <a:pt x="2384" y="11965"/>
                </a:moveTo>
                <a:cubicBezTo>
                  <a:pt x="1828" y="12014"/>
                  <a:pt x="1878" y="12376"/>
                  <a:pt x="1324" y="12708"/>
                </a:cubicBezTo>
                <a:cubicBezTo>
                  <a:pt x="566" y="13163"/>
                  <a:pt x="-179" y="13232"/>
                  <a:pt x="40" y="13805"/>
                </a:cubicBezTo>
                <a:cubicBezTo>
                  <a:pt x="399" y="14747"/>
                  <a:pt x="2077" y="14046"/>
                  <a:pt x="3133" y="14497"/>
                </a:cubicBezTo>
                <a:cubicBezTo>
                  <a:pt x="3352" y="14590"/>
                  <a:pt x="5429" y="15447"/>
                  <a:pt x="7913" y="16476"/>
                </a:cubicBezTo>
                <a:cubicBezTo>
                  <a:pt x="8576" y="16201"/>
                  <a:pt x="9270" y="15914"/>
                  <a:pt x="9963" y="15625"/>
                </a:cubicBezTo>
                <a:cubicBezTo>
                  <a:pt x="7086" y="14426"/>
                  <a:pt x="4499" y="13335"/>
                  <a:pt x="4267" y="13190"/>
                </a:cubicBezTo>
                <a:cubicBezTo>
                  <a:pt x="3671" y="12819"/>
                  <a:pt x="3468" y="12017"/>
                  <a:pt x="2664" y="11965"/>
                </a:cubicBezTo>
                <a:cubicBezTo>
                  <a:pt x="2556" y="11958"/>
                  <a:pt x="2464" y="11958"/>
                  <a:pt x="2384" y="11965"/>
                </a:cubicBezTo>
                <a:close/>
                <a:moveTo>
                  <a:pt x="13327" y="17024"/>
                </a:moveTo>
                <a:cubicBezTo>
                  <a:pt x="12662" y="17299"/>
                  <a:pt x="11972" y="17587"/>
                  <a:pt x="11279" y="17875"/>
                </a:cubicBezTo>
                <a:cubicBezTo>
                  <a:pt x="14155" y="19074"/>
                  <a:pt x="16739" y="20164"/>
                  <a:pt x="16970" y="20310"/>
                </a:cubicBezTo>
                <a:cubicBezTo>
                  <a:pt x="17563" y="20683"/>
                  <a:pt x="17762" y="21487"/>
                  <a:pt x="18566" y="21541"/>
                </a:cubicBezTo>
                <a:cubicBezTo>
                  <a:pt x="19428" y="21600"/>
                  <a:pt x="19275" y="21179"/>
                  <a:pt x="19910" y="20802"/>
                </a:cubicBezTo>
                <a:cubicBezTo>
                  <a:pt x="20673" y="20350"/>
                  <a:pt x="21417" y="20284"/>
                  <a:pt x="21202" y="19710"/>
                </a:cubicBezTo>
                <a:cubicBezTo>
                  <a:pt x="20850" y="18767"/>
                  <a:pt x="19169" y="19461"/>
                  <a:pt x="18116" y="19006"/>
                </a:cubicBezTo>
                <a:cubicBezTo>
                  <a:pt x="17898" y="18912"/>
                  <a:pt x="15814" y="18054"/>
                  <a:pt x="13327" y="17024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934853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0AE1-98DC-9B46-8B7F-EE251831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to ensure reasonable trade-off </a:t>
            </a:r>
            <a:br>
              <a:rPr lang="en-US" dirty="0"/>
            </a:br>
            <a:r>
              <a:rPr lang="en-US" dirty="0"/>
              <a:t>between privacy…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6B24162-42D3-804A-9CE0-558A781F0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14" y="1146175"/>
            <a:ext cx="9050510" cy="4979988"/>
          </a:xfrm>
        </p:spPr>
      </p:pic>
    </p:spTree>
    <p:extLst>
      <p:ext uri="{BB962C8B-B14F-4D97-AF65-F5344CB8AC3E}">
        <p14:creationId xmlns:p14="http://schemas.microsoft.com/office/powerpoint/2010/main" val="211692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757FA-FCEA-7B45-A3B0-9191C832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342F4-C1B0-7C4B-AB4A-1D0B3D43F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 want to extract sensitive information from a population</a:t>
            </a:r>
          </a:p>
          <a:p>
            <a:pPr lvl="1"/>
            <a:r>
              <a:rPr lang="en-US" dirty="0"/>
              <a:t>STD results</a:t>
            </a:r>
          </a:p>
          <a:p>
            <a:pPr lvl="2"/>
            <a:r>
              <a:rPr lang="en-US" dirty="0"/>
              <a:t>Epidemiological surveillance</a:t>
            </a:r>
          </a:p>
          <a:p>
            <a:pPr lvl="1"/>
            <a:r>
              <a:rPr lang="en-US" dirty="0"/>
              <a:t>Illegal activity</a:t>
            </a:r>
          </a:p>
          <a:p>
            <a:pPr lvl="2"/>
            <a:r>
              <a:rPr lang="en-US" dirty="0"/>
              <a:t>Has crime decreased?</a:t>
            </a:r>
          </a:p>
          <a:p>
            <a:pPr lvl="1"/>
            <a:r>
              <a:rPr lang="en-US" dirty="0"/>
              <a:t>Medical results</a:t>
            </a:r>
          </a:p>
          <a:p>
            <a:pPr lvl="2"/>
            <a:r>
              <a:rPr lang="en-US" dirty="0"/>
              <a:t>Effectiveness of hospitals, accidences</a:t>
            </a:r>
          </a:p>
          <a:p>
            <a:pPr lvl="1"/>
            <a:r>
              <a:rPr lang="en-US" dirty="0"/>
              <a:t>Political opinions</a:t>
            </a:r>
          </a:p>
          <a:p>
            <a:pPr lvl="2"/>
            <a:r>
              <a:rPr lang="en-US" dirty="0"/>
              <a:t>Outcome of future elections</a:t>
            </a:r>
          </a:p>
          <a:p>
            <a:pPr lvl="1"/>
            <a:r>
              <a:rPr lang="en-US" dirty="0"/>
              <a:t>Where you went and when (for road network policies)</a:t>
            </a:r>
          </a:p>
          <a:p>
            <a:r>
              <a:rPr lang="en-US" dirty="0"/>
              <a:t>How do you extract this information without revealing the person?</a:t>
            </a:r>
          </a:p>
        </p:txBody>
      </p:sp>
    </p:spTree>
    <p:extLst>
      <p:ext uri="{BB962C8B-B14F-4D97-AF65-F5344CB8AC3E}">
        <p14:creationId xmlns:p14="http://schemas.microsoft.com/office/powerpoint/2010/main" val="3711185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2D03-276B-AC48-BB49-931A49D1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data utility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4B7160C-F235-C846-B17A-94621950E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27" y="1146175"/>
            <a:ext cx="8951483" cy="4979988"/>
          </a:xfrm>
        </p:spPr>
      </p:pic>
    </p:spTree>
    <p:extLst>
      <p:ext uri="{BB962C8B-B14F-4D97-AF65-F5344CB8AC3E}">
        <p14:creationId xmlns:p14="http://schemas.microsoft.com/office/powerpoint/2010/main" val="142990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02E9-3F10-844C-945E-397C3EA5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2B01A85-35FE-834D-A198-13D8FED3C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00" y="1146175"/>
            <a:ext cx="10414538" cy="4979988"/>
          </a:xfrm>
        </p:spPr>
      </p:pic>
    </p:spTree>
    <p:extLst>
      <p:ext uri="{BB962C8B-B14F-4D97-AF65-F5344CB8AC3E}">
        <p14:creationId xmlns:p14="http://schemas.microsoft.com/office/powerpoint/2010/main" val="1714660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014D-B24F-4840-9B06-C77D0BD5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E78616B-F604-3F4A-A50C-5BD91FCC9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" y="502069"/>
            <a:ext cx="10391298" cy="5624094"/>
          </a:xfrm>
        </p:spPr>
      </p:pic>
    </p:spTree>
    <p:extLst>
      <p:ext uri="{BB962C8B-B14F-4D97-AF65-F5344CB8AC3E}">
        <p14:creationId xmlns:p14="http://schemas.microsoft.com/office/powerpoint/2010/main" val="265125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C960-8971-E745-BE3C-39E4A8F6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Database Privacy is not…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7B245-D77F-104E-97BF-92B6A47EF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Encryption:</a:t>
            </a:r>
          </a:p>
          <a:p>
            <a:pPr lvl="1"/>
            <a:r>
              <a:rPr lang="en-US" dirty="0"/>
              <a:t>Alice sends a message to Bob such that Trudy (attacker) does not learn the message. Bob should get the correct message ... </a:t>
            </a:r>
          </a:p>
          <a:p>
            <a:r>
              <a:rPr lang="en-US" dirty="0"/>
              <a:t>Computation on Encrypted Data:</a:t>
            </a:r>
          </a:p>
          <a:p>
            <a:pPr lvl="1"/>
            <a:r>
              <a:rPr lang="en-US" dirty="0"/>
              <a:t>Alice stores encrypted data on a server controlled by Bob (attacker).</a:t>
            </a:r>
          </a:p>
          <a:p>
            <a:pPr lvl="1"/>
            <a:r>
              <a:rPr lang="en-US" dirty="0"/>
              <a:t>Server returns correct query answers to Alice, without Bob learning </a:t>
            </a:r>
            <a:r>
              <a:rPr lang="en-US" i="1" dirty="0"/>
              <a:t>anything </a:t>
            </a:r>
            <a:r>
              <a:rPr lang="en-US" dirty="0"/>
              <a:t>about the data. </a:t>
            </a:r>
          </a:p>
          <a:p>
            <a:r>
              <a:rPr lang="en-US" dirty="0"/>
              <a:t>Instead, statistical database privacy:</a:t>
            </a:r>
          </a:p>
          <a:p>
            <a:pPr lvl="1"/>
            <a:r>
              <a:rPr lang="en-US" dirty="0"/>
              <a:t>Bob (attacker) can access a database </a:t>
            </a:r>
          </a:p>
          <a:p>
            <a:pPr lvl="1"/>
            <a:r>
              <a:rPr lang="en-US" dirty="0"/>
              <a:t>Bob must learn aggregate statistics, but </a:t>
            </a:r>
          </a:p>
          <a:p>
            <a:pPr lvl="1"/>
            <a:r>
              <a:rPr lang="en-US" dirty="0"/>
              <a:t>Bob must not learn new information about individuals in database.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04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F481-93F6-074E-88F8-E3D5F8EB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Database Privacy is not…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E683-F541-2B48-991D-E211AF463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Secure Multiparty Computation:</a:t>
            </a:r>
          </a:p>
          <a:p>
            <a:pPr lvl="1"/>
            <a:r>
              <a:rPr lang="en-US" dirty="0"/>
              <a:t>A set of agents each having a private input xi ... - ... Want to compute a function f(x1, x2, ..., </a:t>
            </a:r>
            <a:r>
              <a:rPr lang="en-US" dirty="0" err="1"/>
              <a:t>xk</a:t>
            </a:r>
            <a:r>
              <a:rPr lang="en-US" dirty="0"/>
              <a:t>) - Each agent can learn the true answer, but must learn no other information than what can be inferred from their private input and the answer. </a:t>
            </a:r>
          </a:p>
          <a:p>
            <a:endParaRPr lang="en-US" dirty="0"/>
          </a:p>
          <a:p>
            <a:r>
              <a:rPr lang="en-US" dirty="0"/>
              <a:t>Instead, statistical database privacy:</a:t>
            </a:r>
          </a:p>
          <a:p>
            <a:pPr lvl="1"/>
            <a:r>
              <a:rPr lang="en-US" dirty="0"/>
              <a:t>Bob is allowed to learn aggregate properties of the database</a:t>
            </a:r>
          </a:p>
          <a:p>
            <a:pPr lvl="1"/>
            <a:r>
              <a:rPr lang="en-US" dirty="0"/>
              <a:t>Function output </a:t>
            </a:r>
            <a:r>
              <a:rPr lang="en-US" i="1" dirty="0"/>
              <a:t>must not disclose </a:t>
            </a:r>
            <a:r>
              <a:rPr lang="en-US" dirty="0"/>
              <a:t>individual inputs.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7019C-10E3-CA45-B9D8-A49C38FC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Database Privacy is not…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51A9-2345-E74D-B939-0DD565621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Control:</a:t>
            </a:r>
          </a:p>
          <a:p>
            <a:pPr lvl="1"/>
            <a:r>
              <a:rPr lang="en-US" dirty="0"/>
              <a:t>A set of agents want to access a set of resources (could be files or records in a database)</a:t>
            </a:r>
          </a:p>
          <a:p>
            <a:pPr lvl="1"/>
            <a:r>
              <a:rPr lang="en-US" dirty="0"/>
              <a:t>Access control rules specify who is allowed to access (</a:t>
            </a:r>
            <a:r>
              <a:rPr lang="en-US" i="1" dirty="0"/>
              <a:t>or not access</a:t>
            </a:r>
            <a:r>
              <a:rPr lang="en-US" dirty="0"/>
              <a:t>) certain resources.</a:t>
            </a:r>
          </a:p>
          <a:p>
            <a:pPr lvl="1"/>
            <a:r>
              <a:rPr lang="en-US" dirty="0"/>
              <a:t>‘Not access’ usually means no information must be disclosed </a:t>
            </a:r>
          </a:p>
          <a:p>
            <a:r>
              <a:rPr lang="en-US" dirty="0"/>
              <a:t>Instead, statistical database privacy:</a:t>
            </a:r>
          </a:p>
          <a:p>
            <a:pPr lvl="1"/>
            <a:r>
              <a:rPr lang="en-US" dirty="0"/>
              <a:t>A single database and a single agent</a:t>
            </a:r>
          </a:p>
          <a:p>
            <a:pPr lvl="1"/>
            <a:r>
              <a:rPr lang="en-US" dirty="0"/>
              <a:t>Want to release aggregate statistics about a set of records without allowing access to individual records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8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4E10-DED7-AC49-B059-64B6AE17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of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C9F87-4EFC-D64C-9F0B-34FA3545B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todays cloud context a number of privacy problems arise: </a:t>
            </a:r>
          </a:p>
          <a:p>
            <a:pPr lvl="1"/>
            <a:r>
              <a:rPr lang="en-US" dirty="0"/>
              <a:t>Encryption when communicating data across a unsecure channel </a:t>
            </a:r>
            <a:endParaRPr lang="en-US" sz="2800" dirty="0"/>
          </a:p>
          <a:p>
            <a:pPr lvl="1"/>
            <a:r>
              <a:rPr lang="en-US" dirty="0"/>
              <a:t>Secure Multiparty Computation when different parties want to compute on a function on their private data without using a centralized third party </a:t>
            </a:r>
            <a:endParaRPr lang="en-US" sz="2800" dirty="0"/>
          </a:p>
          <a:p>
            <a:pPr lvl="1"/>
            <a:r>
              <a:rPr lang="en-US" dirty="0"/>
              <a:t>Computing on encrypted data when one wants to use an unsecure cloud for computation </a:t>
            </a:r>
            <a:endParaRPr lang="en-US" sz="2800" dirty="0"/>
          </a:p>
          <a:p>
            <a:pPr lvl="1"/>
            <a:r>
              <a:rPr lang="en-US" dirty="0"/>
              <a:t>Access control when different users own different parts of the data </a:t>
            </a:r>
            <a:endParaRPr lang="en-US" sz="2800" dirty="0"/>
          </a:p>
          <a:p>
            <a:r>
              <a:rPr lang="en-US" dirty="0"/>
              <a:t>Statistical database privacy:</a:t>
            </a:r>
            <a:br>
              <a:rPr lang="en-US" dirty="0"/>
            </a:br>
            <a:r>
              <a:rPr lang="en-US" dirty="0"/>
              <a:t>Quantifying (and bounding) the amount of information disclosed about individual records by the output of a valid computation.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5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3B9C-3D19-9149-B43C-2583399A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EAC9E-F724-BB4E-A24D-10CF34C6D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is privacy?</a:t>
            </a:r>
          </a:p>
          <a:p>
            <a:r>
              <a:rPr lang="en-US" dirty="0"/>
              <a:t>Assume we have a privacy mechanism M(D) </a:t>
            </a:r>
          </a:p>
          <a:p>
            <a:r>
              <a:rPr lang="en-US" dirty="0"/>
              <a:t>Data is private if an unauthorized party can learn sensitive information about any individual in D</a:t>
            </a:r>
          </a:p>
          <a:p>
            <a:r>
              <a:rPr lang="en-US" dirty="0"/>
              <a:t>…which they could not have learnt without access to M(D) </a:t>
            </a:r>
          </a:p>
          <a:p>
            <a:r>
              <a:rPr lang="en-US" dirty="0"/>
              <a:t>E.g., learn data about Alice info that they would </a:t>
            </a:r>
            <a:r>
              <a:rPr lang="en-US"/>
              <a:t>not know if </a:t>
            </a:r>
            <a:r>
              <a:rPr lang="en-US" dirty="0"/>
              <a:t>Alice was not </a:t>
            </a:r>
            <a:r>
              <a:rPr lang="en-US"/>
              <a:t>in dataset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27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350F5-B9CD-0E41-94CA-5A58517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3B014-ADEB-1A49-9DCB-9EDD7DD8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is not through obscurity: We must assume attacker may know algorithm and model parameters</a:t>
            </a:r>
          </a:p>
          <a:p>
            <a:pPr lvl="1"/>
            <a:r>
              <a:rPr lang="en-US" dirty="0"/>
              <a:t>In practice, a little reverse-engineering can help ensure this is feasible (see later slides)</a:t>
            </a:r>
          </a:p>
          <a:p>
            <a:r>
              <a:rPr lang="en-US" dirty="0"/>
              <a:t>Statistical database privacy is the problem of releasing aggregates while not disclosing individual records </a:t>
            </a:r>
          </a:p>
          <a:p>
            <a:r>
              <a:rPr lang="en-US" dirty="0"/>
              <a:t>The problem is distinct from encryption, secure computation and access control. </a:t>
            </a:r>
          </a:p>
          <a:p>
            <a:r>
              <a:rPr lang="en-US" dirty="0"/>
              <a:t>Defining privacy is non-trivial</a:t>
            </a:r>
            <a:br>
              <a:rPr lang="en-US" dirty="0"/>
            </a:br>
            <a:r>
              <a:rPr lang="en-US" dirty="0"/>
              <a:t>– Desiderata include resilience to background knowledge  and composition and closure under postprocessing.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75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A simple motivat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Differential Privacy</a:t>
            </a:r>
            <a:endParaRPr dirty="0"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33304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692B-F807-B241-A254-132B7A60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Anecdote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6CBBA-252D-5F48-916B-FDD4362CD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 years ago, my old high school had a Q&amp;A session </a:t>
            </a:r>
          </a:p>
          <a:p>
            <a:pPr lvl="1"/>
            <a:r>
              <a:rPr lang="en-US" dirty="0"/>
              <a:t>Students would write private questions about their sexuality on a notecard</a:t>
            </a:r>
          </a:p>
          <a:p>
            <a:pPr lvl="1"/>
            <a:r>
              <a:rPr lang="en-US" dirty="0"/>
              <a:t>Faculty would collect these notecards, both with and without questions on them</a:t>
            </a:r>
          </a:p>
          <a:p>
            <a:pPr lvl="1"/>
            <a:r>
              <a:rPr lang="en-US" dirty="0"/>
              <a:t>Faculty would shuffle these questions and answer them</a:t>
            </a:r>
          </a:p>
          <a:p>
            <a:r>
              <a:rPr lang="en-US" dirty="0"/>
              <a:t>Anonymity goals achieved?</a:t>
            </a:r>
          </a:p>
          <a:p>
            <a:pPr lvl="1"/>
            <a:r>
              <a:rPr lang="en-US" dirty="0"/>
              <a:t>We would (expect to) not know who or even if students ask questions</a:t>
            </a:r>
          </a:p>
          <a:p>
            <a:pPr lvl="1"/>
            <a:r>
              <a:rPr lang="en-US" dirty="0"/>
              <a:t>Safety of this approach depends strongly on not knowing who asks questions</a:t>
            </a:r>
          </a:p>
          <a:p>
            <a:r>
              <a:rPr lang="en-US" dirty="0"/>
              <a:t>Outcome: exactly 1 student declared she had 2 questions to ask. Only 2 questions were asked in the Q&amp;A session, thus we could immediately infer sensitive information about a student we didn’t know before</a:t>
            </a:r>
          </a:p>
        </p:txBody>
      </p:sp>
    </p:spTree>
    <p:extLst>
      <p:ext uri="{BB962C8B-B14F-4D97-AF65-F5344CB8AC3E}">
        <p14:creationId xmlns:p14="http://schemas.microsoft.com/office/powerpoint/2010/main" val="925036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A4AF-2BCF-2845-97C7-3E6F666A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Ways To Define Data Privacy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9ADED38-1261-4F40-8343-0B16D5600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19" y="1216819"/>
            <a:ext cx="8877300" cy="4838700"/>
          </a:xfrm>
        </p:spPr>
      </p:pic>
    </p:spTree>
    <p:extLst>
      <p:ext uri="{BB962C8B-B14F-4D97-AF65-F5344CB8AC3E}">
        <p14:creationId xmlns:p14="http://schemas.microsoft.com/office/powerpoint/2010/main" val="249058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62" y="2145136"/>
            <a:ext cx="1598415" cy="106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06" y="4710286"/>
            <a:ext cx="1598415" cy="106468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+"/>
          <p:cNvSpPr txBox="1"/>
          <p:nvPr/>
        </p:nvSpPr>
        <p:spPr>
          <a:xfrm>
            <a:off x="3461166" y="4979351"/>
            <a:ext cx="32541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953"/>
              <a:t>+</a:t>
            </a:r>
          </a:p>
        </p:txBody>
      </p:sp>
      <p:sp>
        <p:nvSpPr>
          <p:cNvPr id="305" name="="/>
          <p:cNvSpPr txBox="1"/>
          <p:nvPr/>
        </p:nvSpPr>
        <p:spPr>
          <a:xfrm>
            <a:off x="9709324" y="3452606"/>
            <a:ext cx="426400" cy="71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900" b="1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4148"/>
              <a:t>=</a:t>
            </a:r>
          </a:p>
        </p:txBody>
      </p:sp>
      <p:pic>
        <p:nvPicPr>
          <p:cNvPr id="306" name="man_1.png" descr="man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13" y="4540320"/>
            <a:ext cx="1404618" cy="1404617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Data…"/>
          <p:cNvSpPr txBox="1"/>
          <p:nvPr/>
        </p:nvSpPr>
        <p:spPr>
          <a:xfrm>
            <a:off x="5238207" y="1106747"/>
            <a:ext cx="948081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Data</a:t>
            </a:r>
          </a:p>
          <a:p>
            <a:r>
              <a:t>Collected</a:t>
            </a:r>
          </a:p>
        </p:txBody>
      </p:sp>
      <p:sp>
        <p:nvSpPr>
          <p:cNvPr id="308" name="Output"/>
          <p:cNvSpPr txBox="1"/>
          <p:nvPr/>
        </p:nvSpPr>
        <p:spPr>
          <a:xfrm>
            <a:off x="9187036" y="1245246"/>
            <a:ext cx="106149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r>
              <a:t>Output</a:t>
            </a:r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31</a:t>
            </a:fld>
            <a:endParaRPr/>
          </a:p>
        </p:txBody>
      </p:sp>
      <p:sp>
        <p:nvSpPr>
          <p:cNvPr id="310" name="A Privacy desiderata"/>
          <p:cNvSpPr txBox="1"/>
          <p:nvPr/>
        </p:nvSpPr>
        <p:spPr>
          <a:xfrm>
            <a:off x="1754047" y="178594"/>
            <a:ext cx="8643938" cy="1404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normAutofit/>
          </a:bodyPr>
          <a:lstStyle>
            <a:lvl1pPr>
              <a:defRPr sz="5100" cap="all"/>
            </a:lvl1pPr>
          </a:lstStyle>
          <a:p>
            <a:r>
              <a:rPr sz="3586"/>
              <a:t>A Privacy desiderata</a:t>
            </a:r>
          </a:p>
        </p:txBody>
      </p:sp>
      <p:sp>
        <p:nvSpPr>
          <p:cNvPr id="311" name="Coins"/>
          <p:cNvSpPr/>
          <p:nvPr/>
        </p:nvSpPr>
        <p:spPr>
          <a:xfrm>
            <a:off x="5325073" y="2145087"/>
            <a:ext cx="1061498" cy="1064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Coins"/>
          <p:cNvSpPr/>
          <p:nvPr/>
        </p:nvSpPr>
        <p:spPr>
          <a:xfrm>
            <a:off x="5355419" y="4710286"/>
            <a:ext cx="1061497" cy="1064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Real World"/>
          <p:cNvSpPr txBox="1"/>
          <p:nvPr/>
        </p:nvSpPr>
        <p:spPr>
          <a:xfrm>
            <a:off x="1828032" y="1245246"/>
            <a:ext cx="109716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Real World</a:t>
            </a:r>
          </a:p>
        </p:txBody>
      </p:sp>
      <p:sp>
        <p:nvSpPr>
          <p:cNvPr id="314" name="Brain"/>
          <p:cNvSpPr/>
          <p:nvPr/>
        </p:nvSpPr>
        <p:spPr>
          <a:xfrm>
            <a:off x="7369134" y="1977774"/>
            <a:ext cx="740419" cy="568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Computation"/>
          <p:cNvSpPr txBox="1"/>
          <p:nvPr/>
        </p:nvSpPr>
        <p:spPr>
          <a:xfrm>
            <a:off x="6946170" y="1245246"/>
            <a:ext cx="1301511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Computation</a:t>
            </a:r>
          </a:p>
        </p:txBody>
      </p:sp>
      <p:sp>
        <p:nvSpPr>
          <p:cNvPr id="316" name="Bar Chart"/>
          <p:cNvSpPr/>
          <p:nvPr/>
        </p:nvSpPr>
        <p:spPr>
          <a:xfrm>
            <a:off x="9270710" y="2150176"/>
            <a:ext cx="894152" cy="891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Bar Chart"/>
          <p:cNvSpPr/>
          <p:nvPr/>
        </p:nvSpPr>
        <p:spPr>
          <a:xfrm>
            <a:off x="9301055" y="4747771"/>
            <a:ext cx="894152" cy="891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Line" descr="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95534" y="2553598"/>
            <a:ext cx="1794273" cy="247665"/>
          </a:xfrm>
          <a:prstGeom prst="rect">
            <a:avLst/>
          </a:prstGeom>
        </p:spPr>
      </p:pic>
      <p:sp>
        <p:nvSpPr>
          <p:cNvPr id="320" name="Brain"/>
          <p:cNvSpPr/>
          <p:nvPr/>
        </p:nvSpPr>
        <p:spPr>
          <a:xfrm>
            <a:off x="7399480" y="4494007"/>
            <a:ext cx="740419" cy="568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1" name="Line" descr="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22233" y="5069831"/>
            <a:ext cx="2324245" cy="247665"/>
          </a:xfrm>
          <a:prstGeom prst="rect">
            <a:avLst/>
          </a:prstGeom>
        </p:spPr>
      </p:pic>
      <p:pic>
        <p:nvPicPr>
          <p:cNvPr id="323" name="Line" descr="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81185" y="2642895"/>
            <a:ext cx="2324245" cy="247665"/>
          </a:xfrm>
          <a:prstGeom prst="rect">
            <a:avLst/>
          </a:prstGeom>
        </p:spPr>
      </p:pic>
      <p:pic>
        <p:nvPicPr>
          <p:cNvPr id="325" name="Line" descr="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426273" y="5118796"/>
            <a:ext cx="783508" cy="247665"/>
          </a:xfrm>
          <a:prstGeom prst="rect">
            <a:avLst/>
          </a:prstGeom>
        </p:spPr>
      </p:pic>
      <p:sp>
        <p:nvSpPr>
          <p:cNvPr id="327" name="≈"/>
          <p:cNvSpPr txBox="1"/>
          <p:nvPr/>
        </p:nvSpPr>
        <p:spPr>
          <a:xfrm>
            <a:off x="9675624" y="3452606"/>
            <a:ext cx="426400" cy="71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900" b="1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4148"/>
              <a:t>≈</a:t>
            </a:r>
          </a:p>
        </p:txBody>
      </p:sp>
      <p:sp>
        <p:nvSpPr>
          <p:cNvPr id="328" name="Every output almost the same with or without my data"/>
          <p:cNvSpPr txBox="1"/>
          <p:nvPr/>
        </p:nvSpPr>
        <p:spPr>
          <a:xfrm>
            <a:off x="6723853" y="3252392"/>
            <a:ext cx="2981794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2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r>
              <a:rPr sz="2250"/>
              <a:t>Every output almost the same with or without my data</a:t>
            </a:r>
          </a:p>
        </p:txBody>
      </p:sp>
    </p:spTree>
    <p:extLst>
      <p:ext uri="{BB962C8B-B14F-4D97-AF65-F5344CB8AC3E}">
        <p14:creationId xmlns:p14="http://schemas.microsoft.com/office/powerpoint/2010/main" val="15387682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5" dur="indefinite" fill="hold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animBg="1" advAuto="0"/>
      <p:bldP spid="327" grpId="0" animBg="1" advAuto="0"/>
      <p:bldP spid="328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Datasets D and D’ are neighbors if they differ in one person’s data…"/>
          <p:cNvSpPr txBox="1">
            <a:spLocks noGrp="1"/>
          </p:cNvSpPr>
          <p:nvPr>
            <p:ph type="body" sz="half" idx="1"/>
          </p:nvPr>
        </p:nvSpPr>
        <p:spPr>
          <a:xfrm>
            <a:off x="386080" y="1642792"/>
            <a:ext cx="10667999" cy="3353986"/>
          </a:xfrm>
          <a:prstGeom prst="rect">
            <a:avLst/>
          </a:prstGeom>
        </p:spPr>
        <p:txBody>
          <a:bodyPr/>
          <a:lstStyle/>
          <a:p>
            <a:pPr marL="358782" indent="-358782" defTabSz="402536">
              <a:spcBef>
                <a:spcPts val="3164"/>
              </a:spcBef>
              <a:defRPr sz="4018"/>
            </a:pPr>
            <a:r>
              <a:rPr sz="3000" dirty="0"/>
              <a:t>Datasets </a:t>
            </a:r>
            <a:r>
              <a:rPr sz="3000" i="1" dirty="0"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sz="3000" dirty="0"/>
              <a:t> and </a:t>
            </a:r>
            <a:r>
              <a:rPr sz="3000" i="1" dirty="0">
                <a:latin typeface="Gill Sans"/>
                <a:ea typeface="Gill Sans"/>
                <a:cs typeface="Gill Sans"/>
                <a:sym typeface="Gill Sans"/>
              </a:rPr>
              <a:t>D’ </a:t>
            </a:r>
            <a:r>
              <a:rPr sz="3000" dirty="0"/>
              <a:t>are neighbors if they differ in one person’s data</a:t>
            </a:r>
          </a:p>
          <a:p>
            <a:pPr marL="358782" indent="-358782" defTabSz="402536">
              <a:spcBef>
                <a:spcPts val="3164"/>
              </a:spcBef>
              <a:defRPr sz="4018"/>
            </a:pPr>
            <a:r>
              <a:rPr sz="3000" dirty="0"/>
              <a:t>A computation C is </a:t>
            </a:r>
            <a:r>
              <a:rPr sz="3000" dirty="0" err="1"/>
              <a:t>ε</a:t>
            </a:r>
            <a:r>
              <a:rPr sz="3000" dirty="0"/>
              <a:t>-differentially private if for all neighbors </a:t>
            </a:r>
            <a:r>
              <a:rPr sz="3000" i="1" dirty="0"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sz="3000" dirty="0"/>
              <a:t> and </a:t>
            </a:r>
            <a:r>
              <a:rPr sz="3000" i="1" dirty="0"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sz="3000" dirty="0"/>
              <a:t>’:                                    </a:t>
            </a:r>
            <a:br>
              <a:rPr lang="en-US" sz="3000" dirty="0"/>
            </a:br>
            <a:r>
              <a:rPr sz="3000" dirty="0"/>
              <a:t>distribution of C</a:t>
            </a:r>
            <a:r>
              <a:rPr sz="3000" i="1" dirty="0">
                <a:latin typeface="Gill Sans"/>
                <a:ea typeface="Gill Sans"/>
                <a:cs typeface="Gill Sans"/>
                <a:sym typeface="Gill Sans"/>
              </a:rPr>
              <a:t>(D)</a:t>
            </a:r>
            <a:r>
              <a:rPr sz="3000" dirty="0"/>
              <a:t> is nearly the same as C</a:t>
            </a:r>
            <a:r>
              <a:rPr sz="3000" i="1" dirty="0">
                <a:latin typeface="Gill Sans"/>
                <a:ea typeface="Gill Sans"/>
                <a:cs typeface="Gill Sans"/>
                <a:sym typeface="Gill Sans"/>
              </a:rPr>
              <a:t>(D’)</a:t>
            </a:r>
          </a:p>
        </p:txBody>
      </p:sp>
      <p:sp>
        <p:nvSpPr>
          <p:cNvPr id="333" name="Differential Priva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Defining </a:t>
            </a:r>
            <a:r>
              <a:rPr dirty="0"/>
              <a:t>Differential Privacy</a:t>
            </a:r>
          </a:p>
        </p:txBody>
      </p:sp>
      <p:sp>
        <p:nvSpPr>
          <p:cNvPr id="334" name="[Dwork, McSherry, Nissim, Smith 2006]"/>
          <p:cNvSpPr txBox="1"/>
          <p:nvPr/>
        </p:nvSpPr>
        <p:spPr>
          <a:xfrm>
            <a:off x="4494317" y="1376923"/>
            <a:ext cx="2921505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r>
              <a:rPr sz="1406"/>
              <a:t>[Dwork, McSherry, Nissim, Smith 2006]</a:t>
            </a:r>
          </a:p>
        </p:txBody>
      </p:sp>
      <p:sp>
        <p:nvSpPr>
          <p:cNvPr id="335" name="probability over random coin tosses of the computation"/>
          <p:cNvSpPr txBox="1"/>
          <p:nvPr/>
        </p:nvSpPr>
        <p:spPr>
          <a:xfrm>
            <a:off x="3744079" y="6179901"/>
            <a:ext cx="4322275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000"/>
            </a:lvl1pPr>
          </a:lstStyle>
          <a:p>
            <a:r>
              <a:rPr sz="1406"/>
              <a:t>probability over random coin tosses of the computation</a:t>
            </a:r>
          </a:p>
        </p:txBody>
      </p:sp>
      <p:sp>
        <p:nvSpPr>
          <p:cNvPr id="33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32</a:t>
            </a:fld>
            <a:endParaRPr/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32" y="4604928"/>
            <a:ext cx="6797353" cy="876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8100000">
            <a:off x="8497618" y="4481095"/>
            <a:ext cx="570774" cy="247665"/>
          </a:xfrm>
          <a:prstGeom prst="rect">
            <a:avLst/>
          </a:prstGeom>
        </p:spPr>
      </p:pic>
      <p:pic>
        <p:nvPicPr>
          <p:cNvPr id="340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8100000">
            <a:off x="3919568" y="2465159"/>
            <a:ext cx="570775" cy="247665"/>
          </a:xfrm>
          <a:prstGeom prst="rect">
            <a:avLst/>
          </a:prstGeom>
        </p:spPr>
      </p:pic>
      <p:pic>
        <p:nvPicPr>
          <p:cNvPr id="342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8100000">
            <a:off x="2407051" y="2415462"/>
            <a:ext cx="570775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9002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build="p" bldLvl="5" animBg="1" advAuto="0"/>
      <p:bldP spid="335" grpId="0" animBg="1" advAuto="0"/>
      <p:bldP spid="337" grpId="0" animBg="1" advAuto="0"/>
      <p:bldP spid="338" grpId="0" animBg="1" advAuto="0"/>
      <p:bldP spid="340" grpId="0" animBg="1" advAuto="0"/>
      <p:bldP spid="342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315B-C282-4D45-A436-87757F1F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4A2B8-C166-0C43-8421-69C778BAD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3634581"/>
            <a:ext cx="10972800" cy="23138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We should not distinguish between D1 and D2 (adding or removing our data)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Must be true for ALL data to guarantee results for all users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Epsilon controls the tradeoff between data accuracy and privacy</a:t>
            </a:r>
          </a:p>
        </p:txBody>
      </p:sp>
      <p:pic>
        <p:nvPicPr>
          <p:cNvPr id="5" name="Picture 4" descr="A picture containing waterfall chart&#10;&#10;Description automatically generated">
            <a:extLst>
              <a:ext uri="{FF2B5EF4-FFF2-40B4-BE49-F238E27FC236}">
                <a16:creationId xmlns:a16="http://schemas.microsoft.com/office/drawing/2014/main" id="{275BA6BA-B70E-4442-9990-733B3A538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87"/>
            <a:ext cx="12192000" cy="35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1009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5F5E-9F1E-5749-82AD-16C6A023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i="1" dirty="0"/>
              <a:t>All</a:t>
            </a:r>
            <a:r>
              <a:rPr lang="en-US" dirty="0"/>
              <a:t> Outputs?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48E79-9DDB-0940-BA08-1B3319EEE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06C4BA-0CC1-EB44-AA31-C599CCCA6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66" y="912916"/>
            <a:ext cx="7023068" cy="5213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A34A9-3063-3E4F-AB84-5CDDE111641D}"/>
              </a:ext>
            </a:extLst>
          </p:cNvPr>
          <p:cNvSpPr txBox="1"/>
          <p:nvPr/>
        </p:nvSpPr>
        <p:spPr>
          <a:xfrm>
            <a:off x="4625789" y="5693183"/>
            <a:ext cx="3962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B1B2F-543F-FB46-B951-0AF64DFE726F}"/>
              </a:ext>
            </a:extLst>
          </p:cNvPr>
          <p:cNvSpPr txBox="1"/>
          <p:nvPr/>
        </p:nvSpPr>
        <p:spPr>
          <a:xfrm>
            <a:off x="6667112" y="5675848"/>
            <a:ext cx="30412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8702357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3E73-0B81-0844-8405-405AC2EB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should not be able to distinguish D1 and D2 no matter what is the output/query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848D4-B2E1-EA4F-B108-1E073751A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A5061EB-53DA-BB4F-948C-DF4CB4064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12" y="1118598"/>
            <a:ext cx="8969188" cy="50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1234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9794-868F-5645-9F7A-6BF19CA5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Privacy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336F-9EF9-814E-94F1-57EFCD1B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noise to answers such that:</a:t>
            </a:r>
          </a:p>
          <a:p>
            <a:pPr lvl="1"/>
            <a:r>
              <a:rPr lang="en-US" dirty="0"/>
              <a:t>Each answer does not leak too much information about the database.</a:t>
            </a:r>
          </a:p>
          <a:p>
            <a:pPr lvl="1"/>
            <a:r>
              <a:rPr lang="en-US" dirty="0"/>
              <a:t>Noisy answers are close to the original answers. </a:t>
            </a:r>
          </a:p>
        </p:txBody>
      </p:sp>
    </p:spTree>
    <p:extLst>
      <p:ext uri="{BB962C8B-B14F-4D97-AF65-F5344CB8AC3E}">
        <p14:creationId xmlns:p14="http://schemas.microsoft.com/office/powerpoint/2010/main" val="26277244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4E0D-24AE-814E-A3C4-25FA1174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Differential Privacy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D969B-1069-7C43-AC0F-CA4AE7408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Sensitivity: </a:t>
            </a:r>
          </a:p>
          <a:p>
            <a:pPr lvl="1"/>
            <a:r>
              <a:rPr lang="en-US" dirty="0"/>
              <a:t>Smallest number, S(q) such that difference between queries q(D)-q(D’) &lt;= S(q)</a:t>
            </a:r>
          </a:p>
          <a:p>
            <a:r>
              <a:rPr lang="en-US" b="1" dirty="0" err="1"/>
              <a:t>Thm</a:t>
            </a:r>
            <a:r>
              <a:rPr lang="en-US" dirty="0"/>
              <a:t>: If </a:t>
            </a:r>
            <a:r>
              <a:rPr lang="en-US" b="1" dirty="0"/>
              <a:t>sensitivity </a:t>
            </a:r>
            <a:r>
              <a:rPr lang="en-US" dirty="0"/>
              <a:t>of the query is </a:t>
            </a:r>
            <a:r>
              <a:rPr lang="en-US" b="1" dirty="0"/>
              <a:t>S</a:t>
            </a:r>
            <a:r>
              <a:rPr lang="en-US" dirty="0"/>
              <a:t>, then the following guarantees </a:t>
            </a:r>
            <a:r>
              <a:rPr lang="el-GR" dirty="0"/>
              <a:t>ε-</a:t>
            </a:r>
            <a:r>
              <a:rPr lang="en-US" dirty="0"/>
              <a:t>differential privacy. </a:t>
            </a:r>
            <a:br>
              <a:rPr lang="en-US" dirty="0"/>
            </a:br>
            <a:r>
              <a:rPr lang="en-US" dirty="0"/>
              <a:t>	</a:t>
            </a:r>
            <a:r>
              <a:rPr lang="en-US" sz="2500" dirty="0"/>
              <a:t>Lambda = S/</a:t>
            </a:r>
            <a:r>
              <a:rPr lang="el-GR" sz="2500" dirty="0"/>
              <a:t>ε</a:t>
            </a:r>
            <a:r>
              <a:rPr lang="en-US" sz="2500" dirty="0"/>
              <a:t>: i.e., add noise to data with variance t= 2 (S/</a:t>
            </a:r>
            <a:r>
              <a:rPr lang="el-GR" sz="2500" dirty="0"/>
              <a:t>ε</a:t>
            </a:r>
            <a:r>
              <a:rPr lang="en-US" sz="2500" dirty="0"/>
              <a:t>)</a:t>
            </a:r>
            <a:r>
              <a:rPr lang="en-US" sz="2500" baseline="30000" dirty="0"/>
              <a:t>2</a:t>
            </a:r>
            <a:br>
              <a:rPr lang="en-US" sz="2500" baseline="30000" dirty="0"/>
            </a:br>
            <a:r>
              <a:rPr lang="en-US" sz="2500" baseline="30000" dirty="0"/>
              <a:t>	</a:t>
            </a:r>
            <a:r>
              <a:rPr lang="en-US" sz="2500" dirty="0"/>
              <a:t>Noise distribution follows Laplace distribution</a:t>
            </a:r>
            <a:endParaRPr lang="en-US" sz="2500" baseline="300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A368451-ADA8-B34E-B391-6419FE25B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76" y="219075"/>
            <a:ext cx="3617871" cy="20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603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28CE-DDD1-2E42-94B0-98D32D62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741C5-EB86-C948-847D-6F23D7BD2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C60A34-BE19-084B-9576-8A9523589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39" y="1333875"/>
            <a:ext cx="8715321" cy="5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7589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55ED-4A97-F54F-BA38-E85CF8A4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of Laplace Mechanism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078E-5C14-3346-97D5-D2E6CEEA2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B7F0434-F11D-2344-9F99-D900E1AB6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6" y="897125"/>
            <a:ext cx="9350500" cy="52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008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78B7-A19C-6345-988C-92958AA6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Anonymity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E398-1A40-7346-B770-9E9173E9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983491"/>
            <a:ext cx="10980929" cy="4980115"/>
          </a:xfrm>
        </p:spPr>
        <p:txBody>
          <a:bodyPr/>
          <a:lstStyle/>
          <a:p>
            <a:r>
              <a:rPr lang="en-US" dirty="0"/>
              <a:t>Why did this method fail?</a:t>
            </a:r>
          </a:p>
          <a:p>
            <a:pPr lvl="1"/>
            <a:r>
              <a:rPr lang="en-US" dirty="0"/>
              <a:t>It required assumptions that could not possibly be fully realized: several students asking questions, and no students determining who wrote these questions</a:t>
            </a:r>
          </a:p>
          <a:p>
            <a:r>
              <a:rPr lang="en-US" dirty="0"/>
              <a:t>Was there a better way?</a:t>
            </a:r>
          </a:p>
          <a:p>
            <a:pPr lvl="1"/>
            <a:r>
              <a:rPr lang="en-US" dirty="0"/>
              <a:t>We want methods such that adding or removing your datapoint will not significantly change statistics (e.g., mean, median mode or the # questions asked)</a:t>
            </a:r>
          </a:p>
          <a:p>
            <a:pPr lvl="1"/>
            <a:r>
              <a:rPr lang="en-US" dirty="0"/>
              <a:t>The questions should not be uniquely matched to the person using public data</a:t>
            </a:r>
          </a:p>
          <a:p>
            <a:r>
              <a:rPr lang="en-US" dirty="0"/>
              <a:t>In this case, questions should have been asked outside of class, and discretely collected, e.g., in a box. </a:t>
            </a:r>
          </a:p>
          <a:p>
            <a:pPr lvl="1"/>
            <a:r>
              <a:rPr lang="en-US" dirty="0"/>
              <a:t>Several blank and question-filled cards could be added to “salt” the statistics, thus knowing someone dropped a card in a box should not necessarily uncover who had a question</a:t>
            </a:r>
          </a:p>
        </p:txBody>
      </p:sp>
    </p:spTree>
    <p:extLst>
      <p:ext uri="{BB962C8B-B14F-4D97-AF65-F5344CB8AC3E}">
        <p14:creationId xmlns:p14="http://schemas.microsoft.com/office/powerpoint/2010/main" val="2931559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differential privacy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00">
              <a:defRPr sz="5760"/>
            </a:pPr>
            <a:r>
              <a:rPr sz="3500" dirty="0"/>
              <a:t>differential privacy</a:t>
            </a:r>
            <a:r>
              <a:rPr lang="en-US" sz="3500" dirty="0"/>
              <a:t> </a:t>
            </a:r>
            <a:r>
              <a:rPr sz="3500" dirty="0"/>
              <a:t>suits today’s data-driven world</a:t>
            </a:r>
          </a:p>
        </p:txBody>
      </p:sp>
      <p:sp>
        <p:nvSpPr>
          <p:cNvPr id="348" name="Resilient against a powerful adversary…"/>
          <p:cNvSpPr txBox="1">
            <a:spLocks noGrp="1"/>
          </p:cNvSpPr>
          <p:nvPr>
            <p:ph type="body" idx="1"/>
          </p:nvPr>
        </p:nvSpPr>
        <p:spPr>
          <a:xfrm>
            <a:off x="721360" y="1051878"/>
            <a:ext cx="10749280" cy="4429126"/>
          </a:xfrm>
          <a:prstGeom prst="rect">
            <a:avLst/>
          </a:prstGeom>
        </p:spPr>
        <p:txBody>
          <a:bodyPr/>
          <a:lstStyle/>
          <a:p>
            <a:pPr marL="329493" indent="-329493" defTabSz="369675">
              <a:spcBef>
                <a:spcPts val="1055"/>
              </a:spcBef>
              <a:buClr>
                <a:srgbClr val="5BC13E"/>
              </a:buClr>
              <a:buChar char="✓"/>
              <a:defRPr sz="4140"/>
            </a:pPr>
            <a:r>
              <a:rPr sz="3000" dirty="0"/>
              <a:t>Resilient against a powerful adversary</a:t>
            </a:r>
          </a:p>
          <a:p>
            <a:pPr marL="329493" indent="-329493" defTabSz="369675">
              <a:spcBef>
                <a:spcPts val="1055"/>
              </a:spcBef>
              <a:buClr>
                <a:srgbClr val="5BC13E"/>
              </a:buClr>
              <a:buChar char="✓"/>
              <a:defRPr sz="4140"/>
            </a:pPr>
            <a:r>
              <a:rPr sz="3000" dirty="0"/>
              <a:t>Applies to all data types</a:t>
            </a:r>
          </a:p>
          <a:p>
            <a:pPr marL="329493" indent="-329493" defTabSz="369675">
              <a:spcBef>
                <a:spcPts val="1055"/>
              </a:spcBef>
              <a:buClr>
                <a:srgbClr val="5BC13E"/>
              </a:buClr>
              <a:buChar char="✓"/>
              <a:defRPr sz="4140"/>
            </a:pPr>
            <a:r>
              <a:rPr sz="3000" dirty="0"/>
              <a:t>Composition, i.e., reasoning about privacy impact of multiple computations</a:t>
            </a:r>
          </a:p>
          <a:p>
            <a:pPr marL="658987" lvl="1" indent="-329493" defTabSz="369675">
              <a:spcBef>
                <a:spcPts val="0"/>
              </a:spcBef>
              <a:defRPr sz="4140"/>
            </a:pPr>
            <a:r>
              <a:rPr sz="3000" dirty="0"/>
              <a:t>two </a:t>
            </a:r>
            <a:r>
              <a:rPr sz="3000" dirty="0" err="1"/>
              <a:t>ε</a:t>
            </a:r>
            <a:r>
              <a:rPr sz="3000" dirty="0"/>
              <a:t>-DP computations result in 2ε-DP</a:t>
            </a:r>
          </a:p>
          <a:p>
            <a:pPr marL="658987" lvl="1" indent="-329493" defTabSz="369675">
              <a:spcBef>
                <a:spcPts val="0"/>
              </a:spcBef>
              <a:defRPr sz="4140"/>
            </a:pPr>
            <a:r>
              <a:rPr sz="3000" dirty="0"/>
              <a:t>post-processing is at no cost to privacy</a:t>
            </a:r>
          </a:p>
          <a:p>
            <a:pPr marL="144655" indent="-144655" defTabSz="369675">
              <a:spcBef>
                <a:spcPts val="2883"/>
              </a:spcBef>
              <a:buClr>
                <a:srgbClr val="5BC13E"/>
              </a:buClr>
              <a:buSzPct val="52999"/>
              <a:buBlip>
                <a:blip r:embed="rId2"/>
              </a:buBlip>
              <a:defRPr sz="4140"/>
            </a:pPr>
            <a:r>
              <a:rPr sz="3000" dirty="0"/>
              <a:t> Quantifies privacy and enables privacy / utility trade-offs</a:t>
            </a:r>
          </a:p>
        </p:txBody>
      </p:sp>
      <p:sp>
        <p:nvSpPr>
          <p:cNvPr id="34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87365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build="p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Achieving DP for statistical insigh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Achieving DP for statistical insights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22847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chieving DP for mean sal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Achieving DP for mean salary</a:t>
            </a:r>
          </a:p>
        </p:txBody>
      </p:sp>
      <p:sp>
        <p:nvSpPr>
          <p:cNvPr id="355" name="restrict range of salaries to [0, R];…"/>
          <p:cNvSpPr txBox="1"/>
          <p:nvPr/>
        </p:nvSpPr>
        <p:spPr>
          <a:xfrm>
            <a:off x="1782960" y="2382784"/>
            <a:ext cx="8626080" cy="1586909"/>
          </a:xfrm>
          <a:prstGeom prst="rect">
            <a:avLst/>
          </a:prstGeom>
          <a:ln w="25400">
            <a:solidFill>
              <a:srgbClr val="5A5F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461"/>
              <a:t>restrict range of salaries to [0, R]; </a:t>
            </a:r>
          </a:p>
          <a:p>
            <a:pPr algn="l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461"/>
              <a:t>compute true mean of n salaries; </a:t>
            </a:r>
          </a:p>
          <a:p>
            <a:pPr algn="l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461"/>
              <a:t>add noise from Laplace distribution </a:t>
            </a:r>
          </a:p>
          <a:p>
            <a:pPr lvl="1" indent="160729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461"/>
              <a:t>   with scale R/(εn);</a:t>
            </a:r>
          </a:p>
        </p:txBody>
      </p:sp>
      <p:sp>
        <p:nvSpPr>
          <p:cNvPr id="356" name="Algorithm"/>
          <p:cNvSpPr txBox="1"/>
          <p:nvPr/>
        </p:nvSpPr>
        <p:spPr>
          <a:xfrm>
            <a:off x="1774762" y="1976122"/>
            <a:ext cx="1003481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Algorithm</a:t>
            </a:r>
          </a:p>
        </p:txBody>
      </p:sp>
      <p:grpSp>
        <p:nvGrpSpPr>
          <p:cNvPr id="359" name="Group"/>
          <p:cNvGrpSpPr/>
          <p:nvPr/>
        </p:nvGrpSpPr>
        <p:grpSpPr>
          <a:xfrm>
            <a:off x="3408330" y="4843526"/>
            <a:ext cx="5375341" cy="1378557"/>
            <a:chOff x="-39625" y="0"/>
            <a:chExt cx="7644928" cy="1960614"/>
          </a:xfrm>
        </p:grpSpPr>
        <p:sp>
          <p:nvSpPr>
            <p:cNvPr id="357" name="Why does this preserve privacy?"/>
            <p:cNvSpPr txBox="1"/>
            <p:nvPr/>
          </p:nvSpPr>
          <p:spPr>
            <a:xfrm>
              <a:off x="-1" y="-1"/>
              <a:ext cx="7565679" cy="708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b="1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Why does this preserve privacy?</a:t>
              </a:r>
            </a:p>
          </p:txBody>
        </p:sp>
        <p:sp>
          <p:nvSpPr>
            <p:cNvPr id="358" name="Symmetrical noise introduces uncertainty…"/>
            <p:cNvSpPr txBox="1"/>
            <p:nvPr/>
          </p:nvSpPr>
          <p:spPr>
            <a:xfrm>
              <a:off x="-39626" y="674132"/>
              <a:ext cx="7644930" cy="1286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r>
                <a:t>Symmetrical noise introduces uncertainty</a:t>
              </a:r>
            </a:p>
            <a:p>
              <a:r>
                <a:t>R/(εn) controls how much</a:t>
              </a:r>
            </a:p>
          </p:txBody>
        </p:sp>
      </p:grpSp>
      <p:pic>
        <p:nvPicPr>
          <p:cNvPr id="360" name="LaplaceDistribution_800.gif" descr="LaplaceDistribution_800.gif"/>
          <p:cNvPicPr>
            <a:picLocks noChangeAspect="1"/>
          </p:cNvPicPr>
          <p:nvPr/>
        </p:nvPicPr>
        <p:blipFill>
          <a:blip r:embed="rId3"/>
          <a:srcRect l="4857" t="11494" r="57793"/>
          <a:stretch>
            <a:fillRect/>
          </a:stretch>
        </p:blipFill>
        <p:spPr>
          <a:xfrm>
            <a:off x="8624318" y="2665838"/>
            <a:ext cx="1684365" cy="1173030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36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89503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Answering Multiple 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Answering Multiple Queries</a:t>
            </a:r>
          </a:p>
        </p:txBody>
      </p:sp>
      <p:sp>
        <p:nvSpPr>
          <p:cNvPr id="366" name="Rich science for repeated queries and how to use the privacy budget efficiently thanks to composition!"/>
          <p:cNvSpPr txBox="1">
            <a:spLocks noGrp="1"/>
          </p:cNvSpPr>
          <p:nvPr>
            <p:ph type="body" idx="1"/>
          </p:nvPr>
        </p:nvSpPr>
        <p:spPr>
          <a:xfrm>
            <a:off x="609600" y="3637280"/>
            <a:ext cx="10972800" cy="248888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r>
              <a:rPr dirty="0"/>
              <a:t>Rich science for repeated queries and how to use the privacy budget efficiently thanks to composition!</a:t>
            </a:r>
          </a:p>
        </p:txBody>
      </p:sp>
      <p:sp>
        <p:nvSpPr>
          <p:cNvPr id="36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3021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Ut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Utility</a:t>
            </a:r>
          </a:p>
        </p:txBody>
      </p:sp>
      <p:graphicFrame>
        <p:nvGraphicFramePr>
          <p:cNvPr id="370" name="Range = [$0-$200k]"/>
          <p:cNvGraphicFramePr/>
          <p:nvPr/>
        </p:nvGraphicFramePr>
        <p:xfrm>
          <a:off x="2072193" y="3267080"/>
          <a:ext cx="8272683" cy="2000250"/>
        </p:xfrm>
        <a:graphic>
          <a:graphicData uri="http://schemas.openxmlformats.org/drawingml/2006/table">
            <a:tbl>
              <a:tblPr firstRow="1"/>
              <a:tblGrid>
                <a:gridCol w="275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906">
                <a:tc gridSpan="3"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35353"/>
                          </a:solidFill>
                        </a:rPr>
                        <a:t>Range = [$0-$200k]</a:t>
                      </a:r>
                    </a:p>
                  </a:txBody>
                  <a:tcPr marL="35719" marR="35719" marT="35719" marB="35719" anchor="ctr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836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5A5F5E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ε</a:t>
                      </a:r>
                    </a:p>
                  </a:txBody>
                  <a:tcPr marL="35719" marR="35719" marT="35719" marB="35719" anchor="ctr" horzOverflow="overflow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5A5F5E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</a:t>
                      </a:r>
                    </a:p>
                  </a:txBody>
                  <a:tcPr marL="35719" marR="35719" marT="35719" marB="35719" anchor="ctr" horzOverflow="overflow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3000" b="1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100"/>
                        <a:t>error </a:t>
                      </a:r>
                      <a:r>
                        <a:rPr sz="1500"/>
                        <a:t>(95% confidence)</a:t>
                      </a:r>
                    </a:p>
                  </a:txBody>
                  <a:tcPr marL="35719" marR="35719" marT="35719" marB="35719" anchor="ctr" horzOverflow="overflow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36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30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10%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836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300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1%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36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3,000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0.1%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44</a:t>
            </a:fld>
            <a:endParaRPr/>
          </a:p>
        </p:txBody>
      </p:sp>
      <p:pic>
        <p:nvPicPr>
          <p:cNvPr id="3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66" y="1867634"/>
            <a:ext cx="8637868" cy="8313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2164290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Ut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Utility</a:t>
            </a:r>
          </a:p>
        </p:txBody>
      </p:sp>
      <p:graphicFrame>
        <p:nvGraphicFramePr>
          <p:cNvPr id="377" name="Range = [$0-$200k]"/>
          <p:cNvGraphicFramePr/>
          <p:nvPr>
            <p:extLst>
              <p:ext uri="{D42A27DB-BD31-4B8C-83A1-F6EECF244321}">
                <p14:modId xmlns:p14="http://schemas.microsoft.com/office/powerpoint/2010/main" val="620470099"/>
              </p:ext>
            </p:extLst>
          </p:nvPr>
        </p:nvGraphicFramePr>
        <p:xfrm>
          <a:off x="1959658" y="2224424"/>
          <a:ext cx="8272683" cy="3208915"/>
        </p:xfrm>
        <a:graphic>
          <a:graphicData uri="http://schemas.openxmlformats.org/drawingml/2006/table">
            <a:tbl>
              <a:tblPr firstRow="1"/>
              <a:tblGrid>
                <a:gridCol w="275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906">
                <a:tc gridSpan="3"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35353"/>
                          </a:solidFill>
                        </a:rPr>
                        <a:t>Range = [$0-$200k]</a:t>
                      </a:r>
                    </a:p>
                  </a:txBody>
                  <a:tcPr marL="35719" marR="35719" marT="35719" marB="35719" anchor="ctr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8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5A5F5E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ε</a:t>
                      </a:r>
                    </a:p>
                  </a:txBody>
                  <a:tcPr marL="35719" marR="35719" marT="35719" marB="35719" anchor="ctr" horzOverflow="overflow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5A5F5E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</a:t>
                      </a:r>
                    </a:p>
                  </a:txBody>
                  <a:tcPr marL="35719" marR="35719" marT="35719" marB="35719" anchor="ctr" horzOverflow="overflow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3000" b="1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100"/>
                        <a:t>error </a:t>
                      </a:r>
                      <a:r>
                        <a:rPr sz="1500"/>
                        <a:t>(95% confidence)</a:t>
                      </a:r>
                    </a:p>
                  </a:txBody>
                  <a:tcPr marL="35719" marR="35719" marT="35719" marB="35719" anchor="ctr" horzOverflow="overflow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28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 dirty="0">
                          <a:solidFill>
                            <a:srgbClr val="5A5F5E"/>
                          </a:solidFill>
                        </a:rPr>
                        <a:t>30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10%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28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300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1%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28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3,000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0.1%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28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5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hueOff val="198700"/>
                        <a:satOff val="21248"/>
                        <a:lumOff val="1930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6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hueOff val="198700"/>
                        <a:satOff val="21248"/>
                        <a:lumOff val="1930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10%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hueOff val="198700"/>
                        <a:satOff val="21248"/>
                        <a:lumOff val="1930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28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5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hueOff val="198700"/>
                        <a:satOff val="21248"/>
                        <a:lumOff val="1930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hueOff val="198700"/>
                        <a:satOff val="21248"/>
                        <a:lumOff val="1930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2%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hueOff val="198700"/>
                        <a:satOff val="21248"/>
                        <a:lumOff val="1930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28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5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hueOff val="198700"/>
                        <a:satOff val="21248"/>
                        <a:lumOff val="1930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5A5F5E"/>
                          </a:solidFill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hueOff val="198700"/>
                        <a:satOff val="21248"/>
                        <a:lumOff val="1930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 dirty="0">
                          <a:solidFill>
                            <a:srgbClr val="5A5F5E"/>
                          </a:solidFill>
                        </a:rPr>
                        <a:t>1%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hueOff val="198700"/>
                        <a:satOff val="21248"/>
                        <a:lumOff val="1930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45</a:t>
            </a:fld>
            <a:endParaRPr/>
          </a:p>
        </p:txBody>
      </p:sp>
      <p:pic>
        <p:nvPicPr>
          <p:cNvPr id="3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66" y="1125954"/>
            <a:ext cx="8637868" cy="8313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772986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ots can be done with D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r>
              <a:t>Lots can be done with DP</a:t>
            </a:r>
          </a:p>
        </p:txBody>
      </p:sp>
      <p:sp>
        <p:nvSpPr>
          <p:cNvPr id="382" name="statistics: counts, median, histograms, boxplots, etc.…"/>
          <p:cNvSpPr txBox="1">
            <a:spLocks noGrp="1"/>
          </p:cNvSpPr>
          <p:nvPr>
            <p:ph type="body" idx="1"/>
          </p:nvPr>
        </p:nvSpPr>
        <p:spPr>
          <a:xfrm>
            <a:off x="325120" y="1919883"/>
            <a:ext cx="11450320" cy="2942767"/>
          </a:xfrm>
          <a:prstGeom prst="rect">
            <a:avLst/>
          </a:prstGeom>
        </p:spPr>
        <p:txBody>
          <a:bodyPr anchor="t"/>
          <a:lstStyle/>
          <a:p>
            <a:pPr marL="292883" indent="-292883" defTabSz="328600">
              <a:spcBef>
                <a:spcPts val="2531"/>
              </a:spcBef>
              <a:defRPr sz="3680"/>
            </a:pPr>
            <a:r>
              <a:rPr sz="3000" b="1" dirty="0">
                <a:latin typeface="Gill Sans"/>
                <a:ea typeface="Gill Sans"/>
                <a:cs typeface="Gill Sans"/>
                <a:sym typeface="Gill Sans"/>
              </a:rPr>
              <a:t>statistics</a:t>
            </a:r>
            <a:r>
              <a:rPr sz="3000" dirty="0"/>
              <a:t>: counts, median, histograms, boxplots, etc.</a:t>
            </a:r>
          </a:p>
          <a:p>
            <a:pPr marL="292883" indent="-292883" defTabSz="328600">
              <a:spcBef>
                <a:spcPts val="2531"/>
              </a:spcBef>
              <a:defRPr sz="3680"/>
            </a:pPr>
            <a:r>
              <a:rPr sz="3000" b="1" dirty="0">
                <a:latin typeface="Gill Sans"/>
                <a:ea typeface="Gill Sans"/>
                <a:cs typeface="Gill Sans"/>
                <a:sym typeface="Gill Sans"/>
              </a:rPr>
              <a:t>supervised &amp; unsupervised ML</a:t>
            </a:r>
            <a:r>
              <a:rPr sz="3000" dirty="0"/>
              <a:t>: regression, classification, clustering, distribution learning, recommendations, deep learning</a:t>
            </a:r>
          </a:p>
          <a:p>
            <a:pPr marL="292883" indent="-292883" defTabSz="328600">
              <a:spcBef>
                <a:spcPts val="2531"/>
              </a:spcBef>
              <a:defRPr sz="3680"/>
            </a:pPr>
            <a:r>
              <a:rPr sz="3000" b="1" dirty="0">
                <a:latin typeface="Gill Sans"/>
                <a:ea typeface="Gill Sans"/>
                <a:cs typeface="Gill Sans"/>
                <a:sym typeface="Gill Sans"/>
              </a:rPr>
              <a:t>data and model publishing</a:t>
            </a:r>
            <a:r>
              <a:rPr sz="3000" dirty="0"/>
              <a:t>, including search logs, synthetic data</a:t>
            </a:r>
          </a:p>
        </p:txBody>
      </p:sp>
      <p:grpSp>
        <p:nvGrpSpPr>
          <p:cNvPr id="385" name="Image"/>
          <p:cNvGrpSpPr/>
          <p:nvPr/>
        </p:nvGrpSpPr>
        <p:grpSpPr>
          <a:xfrm>
            <a:off x="1403650" y="4862650"/>
            <a:ext cx="2543815" cy="1559831"/>
            <a:chOff x="0" y="0"/>
            <a:chExt cx="3617869" cy="2218424"/>
          </a:xfrm>
        </p:grpSpPr>
        <p:pic>
          <p:nvPicPr>
            <p:cNvPr id="38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900" y="139700"/>
              <a:ext cx="3186070" cy="16596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3" name="Image" descr="Imag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617870" cy="2218425"/>
            </a:xfrm>
            <a:prstGeom prst="rect">
              <a:avLst/>
            </a:prstGeom>
            <a:effectLst/>
          </p:spPr>
        </p:pic>
      </p:grpSp>
      <p:grpSp>
        <p:nvGrpSpPr>
          <p:cNvPr id="388" name="Group"/>
          <p:cNvGrpSpPr/>
          <p:nvPr/>
        </p:nvGrpSpPr>
        <p:grpSpPr>
          <a:xfrm>
            <a:off x="5178742" y="5045471"/>
            <a:ext cx="5169205" cy="1056550"/>
            <a:chOff x="0" y="0"/>
            <a:chExt cx="7351757" cy="1502646"/>
          </a:xfrm>
        </p:grpSpPr>
        <p:sp>
          <p:nvSpPr>
            <p:cNvPr id="386" name="Light Bulb"/>
            <p:cNvSpPr/>
            <p:nvPr/>
          </p:nvSpPr>
          <p:spPr>
            <a:xfrm>
              <a:off x="0" y="0"/>
              <a:ext cx="866605" cy="1502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2843"/>
                    <a:pt x="0" y="6352"/>
                  </a:cubicBezTo>
                  <a:cubicBezTo>
                    <a:pt x="0" y="7004"/>
                    <a:pt x="167" y="7633"/>
                    <a:pt x="477" y="8225"/>
                  </a:cubicBezTo>
                  <a:cubicBezTo>
                    <a:pt x="477" y="8225"/>
                    <a:pt x="477" y="8226"/>
                    <a:pt x="477" y="8227"/>
                  </a:cubicBezTo>
                  <a:cubicBezTo>
                    <a:pt x="491" y="8261"/>
                    <a:pt x="527" y="8322"/>
                    <a:pt x="579" y="8405"/>
                  </a:cubicBezTo>
                  <a:cubicBezTo>
                    <a:pt x="693" y="8601"/>
                    <a:pt x="822" y="8793"/>
                    <a:pt x="966" y="8979"/>
                  </a:cubicBezTo>
                  <a:cubicBezTo>
                    <a:pt x="2223" y="10787"/>
                    <a:pt x="5439" y="15160"/>
                    <a:pt x="5440" y="16141"/>
                  </a:cubicBezTo>
                  <a:lnTo>
                    <a:pt x="5656" y="16902"/>
                  </a:lnTo>
                  <a:cubicBezTo>
                    <a:pt x="5656" y="16902"/>
                    <a:pt x="5696" y="16981"/>
                    <a:pt x="5817" y="17079"/>
                  </a:cubicBezTo>
                  <a:lnTo>
                    <a:pt x="15815" y="17079"/>
                  </a:lnTo>
                  <a:cubicBezTo>
                    <a:pt x="15936" y="16981"/>
                    <a:pt x="15976" y="16902"/>
                    <a:pt x="15976" y="16902"/>
                  </a:cubicBezTo>
                  <a:lnTo>
                    <a:pt x="16193" y="16141"/>
                  </a:lnTo>
                  <a:cubicBezTo>
                    <a:pt x="16193" y="14948"/>
                    <a:pt x="20944" y="8742"/>
                    <a:pt x="21152" y="8227"/>
                  </a:cubicBezTo>
                  <a:cubicBezTo>
                    <a:pt x="21159" y="8211"/>
                    <a:pt x="21155" y="8198"/>
                    <a:pt x="21141" y="8188"/>
                  </a:cubicBezTo>
                  <a:cubicBezTo>
                    <a:pt x="21438" y="7607"/>
                    <a:pt x="21600" y="6990"/>
                    <a:pt x="21600" y="6352"/>
                  </a:cubicBezTo>
                  <a:cubicBezTo>
                    <a:pt x="21600" y="2843"/>
                    <a:pt x="16765" y="0"/>
                    <a:pt x="10800" y="0"/>
                  </a:cubicBezTo>
                  <a:close/>
                  <a:moveTo>
                    <a:pt x="5943" y="17697"/>
                  </a:moveTo>
                  <a:cubicBezTo>
                    <a:pt x="5930" y="17727"/>
                    <a:pt x="5919" y="17758"/>
                    <a:pt x="5919" y="17791"/>
                  </a:cubicBezTo>
                  <a:lnTo>
                    <a:pt x="5919" y="18399"/>
                  </a:lnTo>
                  <a:cubicBezTo>
                    <a:pt x="5919" y="18599"/>
                    <a:pt x="6178" y="18765"/>
                    <a:pt x="6510" y="18795"/>
                  </a:cubicBezTo>
                  <a:cubicBezTo>
                    <a:pt x="6431" y="18855"/>
                    <a:pt x="6382" y="18929"/>
                    <a:pt x="6382" y="19010"/>
                  </a:cubicBezTo>
                  <a:lnTo>
                    <a:pt x="6382" y="19541"/>
                  </a:lnTo>
                  <a:cubicBezTo>
                    <a:pt x="6382" y="19736"/>
                    <a:pt x="6656" y="19894"/>
                    <a:pt x="6993" y="19894"/>
                  </a:cubicBezTo>
                  <a:lnTo>
                    <a:pt x="7186" y="19894"/>
                  </a:lnTo>
                  <a:lnTo>
                    <a:pt x="7186" y="20380"/>
                  </a:lnTo>
                  <a:cubicBezTo>
                    <a:pt x="7186" y="20568"/>
                    <a:pt x="7454" y="20721"/>
                    <a:pt x="7780" y="20721"/>
                  </a:cubicBezTo>
                  <a:lnTo>
                    <a:pt x="8816" y="20721"/>
                  </a:lnTo>
                  <a:cubicBezTo>
                    <a:pt x="8925" y="21215"/>
                    <a:pt x="9771" y="21600"/>
                    <a:pt x="10800" y="21600"/>
                  </a:cubicBezTo>
                  <a:cubicBezTo>
                    <a:pt x="11829" y="21600"/>
                    <a:pt x="12675" y="21215"/>
                    <a:pt x="12784" y="20721"/>
                  </a:cubicBezTo>
                  <a:lnTo>
                    <a:pt x="13820" y="20721"/>
                  </a:lnTo>
                  <a:cubicBezTo>
                    <a:pt x="14146" y="20721"/>
                    <a:pt x="14414" y="20568"/>
                    <a:pt x="14414" y="20380"/>
                  </a:cubicBezTo>
                  <a:lnTo>
                    <a:pt x="14414" y="19894"/>
                  </a:lnTo>
                  <a:lnTo>
                    <a:pt x="14607" y="19894"/>
                  </a:lnTo>
                  <a:cubicBezTo>
                    <a:pt x="14944" y="19894"/>
                    <a:pt x="15218" y="19736"/>
                    <a:pt x="15218" y="19541"/>
                  </a:cubicBezTo>
                  <a:lnTo>
                    <a:pt x="15218" y="19010"/>
                  </a:lnTo>
                  <a:cubicBezTo>
                    <a:pt x="15218" y="18929"/>
                    <a:pt x="15169" y="18855"/>
                    <a:pt x="15090" y="18795"/>
                  </a:cubicBezTo>
                  <a:cubicBezTo>
                    <a:pt x="15422" y="18765"/>
                    <a:pt x="15681" y="18599"/>
                    <a:pt x="15681" y="18399"/>
                  </a:cubicBezTo>
                  <a:lnTo>
                    <a:pt x="15681" y="17791"/>
                  </a:lnTo>
                  <a:cubicBezTo>
                    <a:pt x="15681" y="17758"/>
                    <a:pt x="15670" y="17727"/>
                    <a:pt x="15657" y="17697"/>
                  </a:cubicBezTo>
                  <a:lnTo>
                    <a:pt x="5943" y="17697"/>
                  </a:lnTo>
                  <a:close/>
                </a:path>
              </a:pathLst>
            </a:cu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Randomization not under adversary’s control"/>
            <p:cNvSpPr txBox="1"/>
            <p:nvPr/>
          </p:nvSpPr>
          <p:spPr>
            <a:xfrm>
              <a:off x="1002440" y="503049"/>
              <a:ext cx="6349317" cy="496547"/>
            </a:xfrm>
            <a:prstGeom prst="rect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Randomization not under adversary’s control  </a:t>
              </a:r>
            </a:p>
          </p:txBody>
        </p:sp>
      </p:grpSp>
      <p:sp>
        <p:nvSpPr>
          <p:cNvPr id="38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9159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DP for practice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DP for practice ?</a:t>
            </a:r>
          </a:p>
        </p:txBody>
      </p:sp>
      <p:sp>
        <p:nvSpPr>
          <p:cNvPr id="394" name="works best for large # of data points…"/>
          <p:cNvSpPr txBox="1">
            <a:spLocks noGrp="1"/>
          </p:cNvSpPr>
          <p:nvPr>
            <p:ph type="body" idx="1"/>
          </p:nvPr>
        </p:nvSpPr>
        <p:spPr>
          <a:xfrm>
            <a:off x="254000" y="1139139"/>
            <a:ext cx="11541760" cy="4563179"/>
          </a:xfrm>
          <a:prstGeom prst="rect">
            <a:avLst/>
          </a:prstGeom>
        </p:spPr>
        <p:txBody>
          <a:bodyPr/>
          <a:lstStyle/>
          <a:p>
            <a:pPr marL="666310" lvl="1" indent="-333155" defTabSz="373783">
              <a:spcBef>
                <a:spcPts val="2883"/>
              </a:spcBef>
              <a:buClr>
                <a:schemeClr val="accent5">
                  <a:hueOff val="-608019"/>
                  <a:satOff val="-16379"/>
                  <a:lumOff val="25127"/>
                </a:schemeClr>
              </a:buClr>
              <a:buChar char="X"/>
              <a:defRPr sz="4186"/>
            </a:pPr>
            <a:r>
              <a:rPr sz="3000" dirty="0"/>
              <a:t>works best for large # of data points</a:t>
            </a:r>
          </a:p>
          <a:p>
            <a:pPr marL="666310" lvl="1" indent="-333155" defTabSz="373783">
              <a:spcBef>
                <a:spcPts val="2883"/>
              </a:spcBef>
              <a:buClr>
                <a:srgbClr val="5BC13E"/>
              </a:buClr>
              <a:buChar char="✓"/>
              <a:defRPr sz="4186"/>
            </a:pPr>
            <a:r>
              <a:rPr sz="3000" dirty="0"/>
              <a:t>robustness (including to adversarial examples)</a:t>
            </a:r>
          </a:p>
          <a:p>
            <a:pPr marL="666310" lvl="1" indent="-333155" defTabSz="373783">
              <a:spcBef>
                <a:spcPts val="2883"/>
              </a:spcBef>
              <a:buClr>
                <a:srgbClr val="5BC13E"/>
              </a:buClr>
              <a:buChar char="✓"/>
              <a:defRPr sz="4186"/>
            </a:pPr>
            <a:r>
              <a:rPr sz="3000" dirty="0"/>
              <a:t>statistical validity</a:t>
            </a:r>
          </a:p>
          <a:p>
            <a:pPr marL="666310" lvl="1" indent="-333155" defTabSz="373783">
              <a:spcBef>
                <a:spcPts val="2883"/>
              </a:spcBef>
              <a:buClr>
                <a:srgbClr val="5BC13E"/>
              </a:buClr>
              <a:buChar char="✓"/>
              <a:defRPr sz="4186"/>
            </a:pPr>
            <a:r>
              <a:rPr sz="3000" dirty="0"/>
              <a:t>algorithm is public</a:t>
            </a:r>
          </a:p>
          <a:p>
            <a:pPr marL="479418" lvl="1" indent="-146263" defTabSz="373783">
              <a:spcBef>
                <a:spcPts val="2883"/>
              </a:spcBef>
              <a:buClr>
                <a:srgbClr val="5BC13E"/>
              </a:buClr>
              <a:buSzPct val="52999"/>
              <a:buBlip>
                <a:blip r:embed="rId3"/>
              </a:buBlip>
              <a:defRPr sz="4186"/>
            </a:pPr>
            <a:r>
              <a:rPr sz="3000" dirty="0"/>
              <a:t> enables making trade-offs between privacy and utility </a:t>
            </a:r>
          </a:p>
        </p:txBody>
      </p:sp>
      <p:grpSp>
        <p:nvGrpSpPr>
          <p:cNvPr id="397" name="Image"/>
          <p:cNvGrpSpPr/>
          <p:nvPr/>
        </p:nvGrpSpPr>
        <p:grpSpPr>
          <a:xfrm>
            <a:off x="10041240" y="4473421"/>
            <a:ext cx="1355121" cy="940639"/>
            <a:chOff x="0" y="0"/>
            <a:chExt cx="1927281" cy="1337797"/>
          </a:xfrm>
        </p:grpSpPr>
        <p:pic>
          <p:nvPicPr>
            <p:cNvPr id="396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900" y="139700"/>
              <a:ext cx="1495483" cy="7789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5" name="Image" descr="Imag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927283" cy="1337798"/>
            </a:xfrm>
            <a:prstGeom prst="rect">
              <a:avLst/>
            </a:prstGeom>
            <a:effectLst/>
          </p:spPr>
        </p:pic>
      </p:grpSp>
      <p:sp>
        <p:nvSpPr>
          <p:cNvPr id="39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36529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 build="p" bldLvl="5" animBg="1" advAuto="0"/>
      <p:bldP spid="397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Learning from sensitive data without collecting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t>Learning from sensitive data without collecting it</a:t>
            </a:r>
          </a:p>
        </p:txBody>
      </p:sp>
      <p:sp>
        <p:nvSpPr>
          <p:cNvPr id="4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02682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Innovating on the most sensitiv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Innovating on the most sensitive data</a:t>
            </a:r>
          </a:p>
        </p:txBody>
      </p:sp>
      <p:sp>
        <p:nvSpPr>
          <p:cNvPr id="406" name="Woman"/>
          <p:cNvSpPr/>
          <p:nvPr/>
        </p:nvSpPr>
        <p:spPr>
          <a:xfrm>
            <a:off x="2811595" y="1672675"/>
            <a:ext cx="430497" cy="107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Man"/>
          <p:cNvSpPr/>
          <p:nvPr/>
        </p:nvSpPr>
        <p:spPr>
          <a:xfrm>
            <a:off x="2818212" y="2920183"/>
            <a:ext cx="417264" cy="1077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" name="Man Walking"/>
          <p:cNvSpPr/>
          <p:nvPr/>
        </p:nvSpPr>
        <p:spPr>
          <a:xfrm>
            <a:off x="3683218" y="1673160"/>
            <a:ext cx="484964" cy="1076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21577" extrusionOk="0">
                <a:moveTo>
                  <a:pt x="9311" y="0"/>
                </a:moveTo>
                <a:cubicBezTo>
                  <a:pt x="9114" y="1"/>
                  <a:pt x="8985" y="9"/>
                  <a:pt x="8973" y="10"/>
                </a:cubicBezTo>
                <a:cubicBezTo>
                  <a:pt x="7445" y="183"/>
                  <a:pt x="6460" y="741"/>
                  <a:pt x="6483" y="1401"/>
                </a:cubicBezTo>
                <a:cubicBezTo>
                  <a:pt x="6495" y="1769"/>
                  <a:pt x="6599" y="1889"/>
                  <a:pt x="6858" y="2154"/>
                </a:cubicBezTo>
                <a:cubicBezTo>
                  <a:pt x="7022" y="2322"/>
                  <a:pt x="7458" y="2603"/>
                  <a:pt x="7493" y="2652"/>
                </a:cubicBezTo>
                <a:cubicBezTo>
                  <a:pt x="7599" y="2798"/>
                  <a:pt x="7669" y="2821"/>
                  <a:pt x="7445" y="2983"/>
                </a:cubicBezTo>
                <a:cubicBezTo>
                  <a:pt x="7422" y="2999"/>
                  <a:pt x="7001" y="3037"/>
                  <a:pt x="7001" y="3048"/>
                </a:cubicBezTo>
                <a:lnTo>
                  <a:pt x="6766" y="3232"/>
                </a:lnTo>
                <a:cubicBezTo>
                  <a:pt x="4463" y="3887"/>
                  <a:pt x="4709" y="3850"/>
                  <a:pt x="4016" y="4797"/>
                </a:cubicBezTo>
                <a:cubicBezTo>
                  <a:pt x="3745" y="5171"/>
                  <a:pt x="2912" y="6761"/>
                  <a:pt x="2653" y="6821"/>
                </a:cubicBezTo>
                <a:cubicBezTo>
                  <a:pt x="2418" y="6870"/>
                  <a:pt x="2371" y="6957"/>
                  <a:pt x="2359" y="7033"/>
                </a:cubicBezTo>
                <a:cubicBezTo>
                  <a:pt x="2324" y="7303"/>
                  <a:pt x="2193" y="7440"/>
                  <a:pt x="2264" y="7640"/>
                </a:cubicBezTo>
                <a:cubicBezTo>
                  <a:pt x="2287" y="7721"/>
                  <a:pt x="2334" y="7759"/>
                  <a:pt x="2451" y="7780"/>
                </a:cubicBezTo>
                <a:cubicBezTo>
                  <a:pt x="2204" y="8885"/>
                  <a:pt x="2428" y="9838"/>
                  <a:pt x="2323" y="10407"/>
                </a:cubicBezTo>
                <a:cubicBezTo>
                  <a:pt x="2311" y="10472"/>
                  <a:pt x="2254" y="10537"/>
                  <a:pt x="2172" y="10591"/>
                </a:cubicBezTo>
                <a:cubicBezTo>
                  <a:pt x="1761" y="10840"/>
                  <a:pt x="1618" y="11051"/>
                  <a:pt x="1559" y="11484"/>
                </a:cubicBezTo>
                <a:cubicBezTo>
                  <a:pt x="1524" y="11734"/>
                  <a:pt x="1853" y="11734"/>
                  <a:pt x="1794" y="11864"/>
                </a:cubicBezTo>
                <a:cubicBezTo>
                  <a:pt x="1735" y="11993"/>
                  <a:pt x="1875" y="12063"/>
                  <a:pt x="1981" y="12144"/>
                </a:cubicBezTo>
                <a:cubicBezTo>
                  <a:pt x="2016" y="12177"/>
                  <a:pt x="2066" y="12188"/>
                  <a:pt x="2113" y="12193"/>
                </a:cubicBezTo>
                <a:cubicBezTo>
                  <a:pt x="2207" y="12204"/>
                  <a:pt x="2312" y="12225"/>
                  <a:pt x="2370" y="12258"/>
                </a:cubicBezTo>
                <a:cubicBezTo>
                  <a:pt x="2441" y="12296"/>
                  <a:pt x="2535" y="12333"/>
                  <a:pt x="2664" y="12344"/>
                </a:cubicBezTo>
                <a:cubicBezTo>
                  <a:pt x="2911" y="12371"/>
                  <a:pt x="3123" y="12019"/>
                  <a:pt x="3123" y="12019"/>
                </a:cubicBezTo>
                <a:cubicBezTo>
                  <a:pt x="3170" y="12165"/>
                  <a:pt x="3698" y="12215"/>
                  <a:pt x="3663" y="12090"/>
                </a:cubicBezTo>
                <a:cubicBezTo>
                  <a:pt x="3569" y="11830"/>
                  <a:pt x="3908" y="11684"/>
                  <a:pt x="4038" y="11224"/>
                </a:cubicBezTo>
                <a:cubicBezTo>
                  <a:pt x="4108" y="10980"/>
                  <a:pt x="3981" y="10764"/>
                  <a:pt x="3828" y="10596"/>
                </a:cubicBezTo>
                <a:cubicBezTo>
                  <a:pt x="3958" y="9990"/>
                  <a:pt x="4627" y="8326"/>
                  <a:pt x="4827" y="8012"/>
                </a:cubicBezTo>
                <a:cubicBezTo>
                  <a:pt x="4992" y="8001"/>
                  <a:pt x="4969" y="7915"/>
                  <a:pt x="5051" y="7764"/>
                </a:cubicBezTo>
                <a:cubicBezTo>
                  <a:pt x="5086" y="7693"/>
                  <a:pt x="5238" y="8680"/>
                  <a:pt x="5308" y="9671"/>
                </a:cubicBezTo>
                <a:cubicBezTo>
                  <a:pt x="5344" y="10147"/>
                  <a:pt x="4428" y="10775"/>
                  <a:pt x="5521" y="11652"/>
                </a:cubicBezTo>
                <a:cubicBezTo>
                  <a:pt x="5651" y="11755"/>
                  <a:pt x="5695" y="11868"/>
                  <a:pt x="5672" y="11982"/>
                </a:cubicBezTo>
                <a:cubicBezTo>
                  <a:pt x="5284" y="13693"/>
                  <a:pt x="5131" y="15063"/>
                  <a:pt x="4967" y="15551"/>
                </a:cubicBezTo>
                <a:cubicBezTo>
                  <a:pt x="4920" y="15686"/>
                  <a:pt x="4743" y="16071"/>
                  <a:pt x="4614" y="16195"/>
                </a:cubicBezTo>
                <a:cubicBezTo>
                  <a:pt x="4285" y="16417"/>
                  <a:pt x="3876" y="16752"/>
                  <a:pt x="3876" y="16757"/>
                </a:cubicBezTo>
                <a:cubicBezTo>
                  <a:pt x="2971" y="17504"/>
                  <a:pt x="2266" y="18382"/>
                  <a:pt x="1761" y="18972"/>
                </a:cubicBezTo>
                <a:lnTo>
                  <a:pt x="1148" y="19573"/>
                </a:lnTo>
                <a:cubicBezTo>
                  <a:pt x="1136" y="19584"/>
                  <a:pt x="1137" y="19596"/>
                  <a:pt x="1126" y="19607"/>
                </a:cubicBezTo>
                <a:cubicBezTo>
                  <a:pt x="1067" y="19655"/>
                  <a:pt x="1090" y="19692"/>
                  <a:pt x="1019" y="19789"/>
                </a:cubicBezTo>
                <a:cubicBezTo>
                  <a:pt x="949" y="19887"/>
                  <a:pt x="-369" y="20554"/>
                  <a:pt x="101" y="20744"/>
                </a:cubicBezTo>
                <a:cubicBezTo>
                  <a:pt x="1076" y="21134"/>
                  <a:pt x="1137" y="20993"/>
                  <a:pt x="1948" y="21285"/>
                </a:cubicBezTo>
                <a:cubicBezTo>
                  <a:pt x="2618" y="21529"/>
                  <a:pt x="3157" y="21523"/>
                  <a:pt x="3733" y="21544"/>
                </a:cubicBezTo>
                <a:lnTo>
                  <a:pt x="6201" y="21539"/>
                </a:lnTo>
                <a:cubicBezTo>
                  <a:pt x="6424" y="21539"/>
                  <a:pt x="6495" y="21458"/>
                  <a:pt x="6483" y="21355"/>
                </a:cubicBezTo>
                <a:cubicBezTo>
                  <a:pt x="6483" y="21257"/>
                  <a:pt x="6273" y="21138"/>
                  <a:pt x="6109" y="21106"/>
                </a:cubicBezTo>
                <a:cubicBezTo>
                  <a:pt x="5886" y="21068"/>
                  <a:pt x="5778" y="21068"/>
                  <a:pt x="5543" y="21057"/>
                </a:cubicBezTo>
                <a:cubicBezTo>
                  <a:pt x="5214" y="21046"/>
                  <a:pt x="4909" y="20970"/>
                  <a:pt x="4721" y="20845"/>
                </a:cubicBezTo>
                <a:cubicBezTo>
                  <a:pt x="4415" y="20656"/>
                  <a:pt x="3991" y="20375"/>
                  <a:pt x="3792" y="20240"/>
                </a:cubicBezTo>
                <a:cubicBezTo>
                  <a:pt x="4015" y="20245"/>
                  <a:pt x="4214" y="20239"/>
                  <a:pt x="4214" y="20223"/>
                </a:cubicBezTo>
                <a:cubicBezTo>
                  <a:pt x="4226" y="20174"/>
                  <a:pt x="4437" y="19968"/>
                  <a:pt x="5095" y="19329"/>
                </a:cubicBezTo>
                <a:cubicBezTo>
                  <a:pt x="5225" y="19199"/>
                  <a:pt x="5366" y="19076"/>
                  <a:pt x="5496" y="18962"/>
                </a:cubicBezTo>
                <a:cubicBezTo>
                  <a:pt x="6024" y="18556"/>
                  <a:pt x="6624" y="18084"/>
                  <a:pt x="6895" y="17835"/>
                </a:cubicBezTo>
                <a:cubicBezTo>
                  <a:pt x="7506" y="17288"/>
                  <a:pt x="8174" y="16817"/>
                  <a:pt x="8444" y="16346"/>
                </a:cubicBezTo>
                <a:cubicBezTo>
                  <a:pt x="8750" y="15810"/>
                  <a:pt x="9539" y="14532"/>
                  <a:pt x="9539" y="14532"/>
                </a:cubicBezTo>
                <a:cubicBezTo>
                  <a:pt x="9503" y="14581"/>
                  <a:pt x="10091" y="14960"/>
                  <a:pt x="10479" y="15317"/>
                </a:cubicBezTo>
                <a:cubicBezTo>
                  <a:pt x="10620" y="15442"/>
                  <a:pt x="10891" y="15945"/>
                  <a:pt x="10938" y="16080"/>
                </a:cubicBezTo>
                <a:cubicBezTo>
                  <a:pt x="11079" y="16432"/>
                  <a:pt x="11360" y="17137"/>
                  <a:pt x="11536" y="17375"/>
                </a:cubicBezTo>
                <a:cubicBezTo>
                  <a:pt x="11948" y="17949"/>
                  <a:pt x="12675" y="18865"/>
                  <a:pt x="13310" y="19531"/>
                </a:cubicBezTo>
                <a:lnTo>
                  <a:pt x="14052" y="20424"/>
                </a:lnTo>
                <a:cubicBezTo>
                  <a:pt x="14111" y="20489"/>
                  <a:pt x="14238" y="20532"/>
                  <a:pt x="14379" y="20532"/>
                </a:cubicBezTo>
                <a:cubicBezTo>
                  <a:pt x="14379" y="20868"/>
                  <a:pt x="14426" y="21598"/>
                  <a:pt x="14896" y="21576"/>
                </a:cubicBezTo>
                <a:cubicBezTo>
                  <a:pt x="16694" y="21495"/>
                  <a:pt x="15061" y="21469"/>
                  <a:pt x="17305" y="21485"/>
                </a:cubicBezTo>
                <a:cubicBezTo>
                  <a:pt x="18528" y="21490"/>
                  <a:pt x="19810" y="21236"/>
                  <a:pt x="20574" y="20911"/>
                </a:cubicBezTo>
                <a:cubicBezTo>
                  <a:pt x="20785" y="20819"/>
                  <a:pt x="20914" y="20764"/>
                  <a:pt x="21055" y="20678"/>
                </a:cubicBezTo>
                <a:cubicBezTo>
                  <a:pt x="21231" y="20548"/>
                  <a:pt x="20726" y="20369"/>
                  <a:pt x="20104" y="20439"/>
                </a:cubicBezTo>
                <a:cubicBezTo>
                  <a:pt x="19058" y="20558"/>
                  <a:pt x="18398" y="20472"/>
                  <a:pt x="18080" y="20407"/>
                </a:cubicBezTo>
                <a:cubicBezTo>
                  <a:pt x="17963" y="20380"/>
                  <a:pt x="17858" y="20342"/>
                  <a:pt x="17775" y="20299"/>
                </a:cubicBezTo>
                <a:cubicBezTo>
                  <a:pt x="17611" y="20207"/>
                  <a:pt x="17376" y="20110"/>
                  <a:pt x="17247" y="20050"/>
                </a:cubicBezTo>
                <a:cubicBezTo>
                  <a:pt x="17399" y="20023"/>
                  <a:pt x="17516" y="19996"/>
                  <a:pt x="17493" y="19974"/>
                </a:cubicBezTo>
                <a:cubicBezTo>
                  <a:pt x="17446" y="19931"/>
                  <a:pt x="17083" y="19477"/>
                  <a:pt x="16589" y="18822"/>
                </a:cubicBezTo>
                <a:cubicBezTo>
                  <a:pt x="16354" y="18480"/>
                  <a:pt x="16131" y="18155"/>
                  <a:pt x="16002" y="17960"/>
                </a:cubicBezTo>
                <a:cubicBezTo>
                  <a:pt x="15120" y="16634"/>
                  <a:pt x="14861" y="15788"/>
                  <a:pt x="14720" y="15133"/>
                </a:cubicBezTo>
                <a:cubicBezTo>
                  <a:pt x="14603" y="14575"/>
                  <a:pt x="14133" y="14358"/>
                  <a:pt x="13721" y="13617"/>
                </a:cubicBezTo>
                <a:lnTo>
                  <a:pt x="12076" y="11224"/>
                </a:lnTo>
                <a:cubicBezTo>
                  <a:pt x="11970" y="11013"/>
                  <a:pt x="12194" y="10904"/>
                  <a:pt x="12194" y="10693"/>
                </a:cubicBezTo>
                <a:cubicBezTo>
                  <a:pt x="12182" y="10211"/>
                  <a:pt x="12077" y="9323"/>
                  <a:pt x="12300" y="8852"/>
                </a:cubicBezTo>
                <a:cubicBezTo>
                  <a:pt x="13464" y="9268"/>
                  <a:pt x="15720" y="9556"/>
                  <a:pt x="15825" y="9632"/>
                </a:cubicBezTo>
                <a:cubicBezTo>
                  <a:pt x="16119" y="9827"/>
                  <a:pt x="16543" y="9973"/>
                  <a:pt x="17048" y="10055"/>
                </a:cubicBezTo>
                <a:cubicBezTo>
                  <a:pt x="17272" y="10087"/>
                  <a:pt x="17377" y="10158"/>
                  <a:pt x="17471" y="10212"/>
                </a:cubicBezTo>
                <a:lnTo>
                  <a:pt x="17647" y="10298"/>
                </a:lnTo>
                <a:cubicBezTo>
                  <a:pt x="17776" y="10331"/>
                  <a:pt x="18023" y="10346"/>
                  <a:pt x="18411" y="10205"/>
                </a:cubicBezTo>
                <a:lnTo>
                  <a:pt x="18716" y="10082"/>
                </a:lnTo>
                <a:cubicBezTo>
                  <a:pt x="18810" y="10038"/>
                  <a:pt x="18929" y="9935"/>
                  <a:pt x="18859" y="9875"/>
                </a:cubicBezTo>
                <a:lnTo>
                  <a:pt x="18940" y="9757"/>
                </a:lnTo>
                <a:cubicBezTo>
                  <a:pt x="19022" y="9703"/>
                  <a:pt x="19012" y="9626"/>
                  <a:pt x="18918" y="9577"/>
                </a:cubicBezTo>
                <a:cubicBezTo>
                  <a:pt x="18682" y="9448"/>
                  <a:pt x="18398" y="9340"/>
                  <a:pt x="18139" y="9242"/>
                </a:cubicBezTo>
                <a:cubicBezTo>
                  <a:pt x="18021" y="9199"/>
                  <a:pt x="17858" y="9171"/>
                  <a:pt x="17706" y="9176"/>
                </a:cubicBezTo>
                <a:lnTo>
                  <a:pt x="17401" y="9139"/>
                </a:lnTo>
                <a:cubicBezTo>
                  <a:pt x="17307" y="9128"/>
                  <a:pt x="17202" y="9123"/>
                  <a:pt x="17096" y="9117"/>
                </a:cubicBezTo>
                <a:cubicBezTo>
                  <a:pt x="16802" y="9112"/>
                  <a:pt x="16014" y="9031"/>
                  <a:pt x="14992" y="8381"/>
                </a:cubicBezTo>
                <a:cubicBezTo>
                  <a:pt x="14522" y="8083"/>
                  <a:pt x="13840" y="7818"/>
                  <a:pt x="13299" y="7596"/>
                </a:cubicBezTo>
                <a:cubicBezTo>
                  <a:pt x="13323" y="7536"/>
                  <a:pt x="13336" y="7439"/>
                  <a:pt x="13218" y="7352"/>
                </a:cubicBezTo>
                <a:cubicBezTo>
                  <a:pt x="13077" y="7244"/>
                  <a:pt x="12816" y="7211"/>
                  <a:pt x="12557" y="7060"/>
                </a:cubicBezTo>
                <a:cubicBezTo>
                  <a:pt x="12263" y="6253"/>
                  <a:pt x="12454" y="6193"/>
                  <a:pt x="12348" y="5711"/>
                </a:cubicBezTo>
                <a:cubicBezTo>
                  <a:pt x="12148" y="4774"/>
                  <a:pt x="11476" y="4428"/>
                  <a:pt x="11030" y="4059"/>
                </a:cubicBezTo>
                <a:cubicBezTo>
                  <a:pt x="11030" y="4059"/>
                  <a:pt x="11149" y="3973"/>
                  <a:pt x="11055" y="3924"/>
                </a:cubicBezTo>
                <a:cubicBezTo>
                  <a:pt x="10985" y="3892"/>
                  <a:pt x="10314" y="3648"/>
                  <a:pt x="10302" y="3648"/>
                </a:cubicBezTo>
                <a:cubicBezTo>
                  <a:pt x="10091" y="3589"/>
                  <a:pt x="10479" y="3437"/>
                  <a:pt x="10596" y="3318"/>
                </a:cubicBezTo>
                <a:cubicBezTo>
                  <a:pt x="10737" y="3183"/>
                  <a:pt x="10865" y="3150"/>
                  <a:pt x="11500" y="3166"/>
                </a:cubicBezTo>
                <a:cubicBezTo>
                  <a:pt x="11887" y="3171"/>
                  <a:pt x="12064" y="3096"/>
                  <a:pt x="12028" y="2939"/>
                </a:cubicBezTo>
                <a:cubicBezTo>
                  <a:pt x="11993" y="2733"/>
                  <a:pt x="12360" y="2765"/>
                  <a:pt x="12219" y="2597"/>
                </a:cubicBezTo>
                <a:cubicBezTo>
                  <a:pt x="12208" y="2581"/>
                  <a:pt x="12299" y="2534"/>
                  <a:pt x="12311" y="2523"/>
                </a:cubicBezTo>
                <a:cubicBezTo>
                  <a:pt x="12417" y="2458"/>
                  <a:pt x="12228" y="2382"/>
                  <a:pt x="12322" y="2262"/>
                </a:cubicBezTo>
                <a:cubicBezTo>
                  <a:pt x="12381" y="2192"/>
                  <a:pt x="12676" y="2187"/>
                  <a:pt x="12653" y="2041"/>
                </a:cubicBezTo>
                <a:cubicBezTo>
                  <a:pt x="12617" y="1851"/>
                  <a:pt x="11899" y="1787"/>
                  <a:pt x="12087" y="1548"/>
                </a:cubicBezTo>
                <a:cubicBezTo>
                  <a:pt x="12334" y="1245"/>
                  <a:pt x="11984" y="909"/>
                  <a:pt x="11984" y="909"/>
                </a:cubicBezTo>
                <a:cubicBezTo>
                  <a:pt x="12231" y="817"/>
                  <a:pt x="12193" y="763"/>
                  <a:pt x="11793" y="498"/>
                </a:cubicBezTo>
                <a:cubicBezTo>
                  <a:pt x="11124" y="55"/>
                  <a:pt x="9901" y="-2"/>
                  <a:pt x="9311" y="0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9" name="Worker"/>
          <p:cNvSpPr/>
          <p:nvPr/>
        </p:nvSpPr>
        <p:spPr>
          <a:xfrm>
            <a:off x="3750322" y="3008841"/>
            <a:ext cx="350755" cy="1070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9" h="21477" extrusionOk="0">
                <a:moveTo>
                  <a:pt x="10482" y="4"/>
                </a:moveTo>
                <a:cubicBezTo>
                  <a:pt x="10034" y="12"/>
                  <a:pt x="8391" y="117"/>
                  <a:pt x="7657" y="494"/>
                </a:cubicBezTo>
                <a:cubicBezTo>
                  <a:pt x="6848" y="911"/>
                  <a:pt x="6805" y="1175"/>
                  <a:pt x="6965" y="1602"/>
                </a:cubicBezTo>
                <a:cubicBezTo>
                  <a:pt x="6986" y="1656"/>
                  <a:pt x="6943" y="1710"/>
                  <a:pt x="6847" y="1754"/>
                </a:cubicBezTo>
                <a:lnTo>
                  <a:pt x="6817" y="1769"/>
                </a:lnTo>
                <a:cubicBezTo>
                  <a:pt x="6710" y="1819"/>
                  <a:pt x="6673" y="1881"/>
                  <a:pt x="6709" y="1940"/>
                </a:cubicBezTo>
                <a:cubicBezTo>
                  <a:pt x="6726" y="1968"/>
                  <a:pt x="6808" y="1986"/>
                  <a:pt x="6894" y="1981"/>
                </a:cubicBezTo>
                <a:lnTo>
                  <a:pt x="7473" y="1944"/>
                </a:lnTo>
                <a:lnTo>
                  <a:pt x="7581" y="2118"/>
                </a:lnTo>
                <a:lnTo>
                  <a:pt x="7832" y="2103"/>
                </a:lnTo>
                <a:cubicBezTo>
                  <a:pt x="7743" y="2259"/>
                  <a:pt x="7638" y="2495"/>
                  <a:pt x="7698" y="2690"/>
                </a:cubicBezTo>
                <a:cubicBezTo>
                  <a:pt x="7809" y="3047"/>
                  <a:pt x="7636" y="3287"/>
                  <a:pt x="7370" y="3479"/>
                </a:cubicBezTo>
                <a:cubicBezTo>
                  <a:pt x="7088" y="3683"/>
                  <a:pt x="5823" y="3782"/>
                  <a:pt x="6212" y="4325"/>
                </a:cubicBezTo>
                <a:cubicBezTo>
                  <a:pt x="4592" y="4538"/>
                  <a:pt x="3452" y="5407"/>
                  <a:pt x="1941" y="6231"/>
                </a:cubicBezTo>
                <a:cubicBezTo>
                  <a:pt x="1754" y="6223"/>
                  <a:pt x="1529" y="6238"/>
                  <a:pt x="1362" y="6303"/>
                </a:cubicBezTo>
                <a:lnTo>
                  <a:pt x="721" y="6586"/>
                </a:lnTo>
                <a:cubicBezTo>
                  <a:pt x="618" y="6626"/>
                  <a:pt x="407" y="6753"/>
                  <a:pt x="572" y="6895"/>
                </a:cubicBezTo>
                <a:cubicBezTo>
                  <a:pt x="551" y="6904"/>
                  <a:pt x="357" y="7014"/>
                  <a:pt x="177" y="7118"/>
                </a:cubicBezTo>
                <a:cubicBezTo>
                  <a:pt x="-34" y="7241"/>
                  <a:pt x="-56" y="7388"/>
                  <a:pt x="111" y="7518"/>
                </a:cubicBezTo>
                <a:cubicBezTo>
                  <a:pt x="327" y="7686"/>
                  <a:pt x="668" y="7934"/>
                  <a:pt x="1090" y="8180"/>
                </a:cubicBezTo>
                <a:cubicBezTo>
                  <a:pt x="2003" y="8714"/>
                  <a:pt x="3229" y="9346"/>
                  <a:pt x="4105" y="9644"/>
                </a:cubicBezTo>
                <a:lnTo>
                  <a:pt x="4105" y="10365"/>
                </a:lnTo>
                <a:cubicBezTo>
                  <a:pt x="1836" y="10445"/>
                  <a:pt x="1003" y="11125"/>
                  <a:pt x="1003" y="11125"/>
                </a:cubicBezTo>
                <a:lnTo>
                  <a:pt x="1141" y="11154"/>
                </a:lnTo>
                <a:cubicBezTo>
                  <a:pt x="1141" y="11154"/>
                  <a:pt x="2132" y="10786"/>
                  <a:pt x="2638" y="10783"/>
                </a:cubicBezTo>
                <a:cubicBezTo>
                  <a:pt x="3291" y="10779"/>
                  <a:pt x="3382" y="11031"/>
                  <a:pt x="3382" y="11031"/>
                </a:cubicBezTo>
                <a:lnTo>
                  <a:pt x="3530" y="11033"/>
                </a:lnTo>
                <a:lnTo>
                  <a:pt x="3566" y="12038"/>
                </a:lnTo>
                <a:cubicBezTo>
                  <a:pt x="3470" y="12040"/>
                  <a:pt x="3395" y="12067"/>
                  <a:pt x="3397" y="12098"/>
                </a:cubicBezTo>
                <a:lnTo>
                  <a:pt x="3469" y="13414"/>
                </a:lnTo>
                <a:cubicBezTo>
                  <a:pt x="3469" y="13424"/>
                  <a:pt x="3464" y="13435"/>
                  <a:pt x="3464" y="13446"/>
                </a:cubicBezTo>
                <a:lnTo>
                  <a:pt x="3382" y="14216"/>
                </a:lnTo>
                <a:cubicBezTo>
                  <a:pt x="3375" y="14280"/>
                  <a:pt x="3535" y="14331"/>
                  <a:pt x="3730" y="14330"/>
                </a:cubicBezTo>
                <a:lnTo>
                  <a:pt x="4151" y="14328"/>
                </a:lnTo>
                <a:lnTo>
                  <a:pt x="4530" y="14326"/>
                </a:lnTo>
                <a:cubicBezTo>
                  <a:pt x="4724" y="14325"/>
                  <a:pt x="4881" y="14271"/>
                  <a:pt x="4868" y="14207"/>
                </a:cubicBezTo>
                <a:lnTo>
                  <a:pt x="4710" y="13414"/>
                </a:lnTo>
                <a:lnTo>
                  <a:pt x="4643" y="12103"/>
                </a:lnTo>
                <a:cubicBezTo>
                  <a:pt x="4700" y="12108"/>
                  <a:pt x="4756" y="12112"/>
                  <a:pt x="4817" y="12112"/>
                </a:cubicBezTo>
                <a:lnTo>
                  <a:pt x="5976" y="12112"/>
                </a:lnTo>
                <a:cubicBezTo>
                  <a:pt x="6536" y="13763"/>
                  <a:pt x="6792" y="14110"/>
                  <a:pt x="6750" y="14533"/>
                </a:cubicBezTo>
                <a:cubicBezTo>
                  <a:pt x="6690" y="15141"/>
                  <a:pt x="5987" y="15436"/>
                  <a:pt x="5545" y="15870"/>
                </a:cubicBezTo>
                <a:cubicBezTo>
                  <a:pt x="5143" y="16265"/>
                  <a:pt x="4985" y="16324"/>
                  <a:pt x="4740" y="16769"/>
                </a:cubicBezTo>
                <a:cubicBezTo>
                  <a:pt x="4190" y="17773"/>
                  <a:pt x="4340" y="18216"/>
                  <a:pt x="4340" y="19137"/>
                </a:cubicBezTo>
                <a:cubicBezTo>
                  <a:pt x="4199" y="19522"/>
                  <a:pt x="4274" y="19717"/>
                  <a:pt x="4274" y="19717"/>
                </a:cubicBezTo>
                <a:cubicBezTo>
                  <a:pt x="4368" y="19995"/>
                  <a:pt x="4617" y="19893"/>
                  <a:pt x="4535" y="19971"/>
                </a:cubicBezTo>
                <a:cubicBezTo>
                  <a:pt x="4269" y="20224"/>
                  <a:pt x="4429" y="20438"/>
                  <a:pt x="4340" y="20583"/>
                </a:cubicBezTo>
                <a:cubicBezTo>
                  <a:pt x="4240" y="20748"/>
                  <a:pt x="4364" y="20936"/>
                  <a:pt x="4340" y="20983"/>
                </a:cubicBezTo>
                <a:cubicBezTo>
                  <a:pt x="4340" y="20983"/>
                  <a:pt x="4384" y="21109"/>
                  <a:pt x="4740" y="21238"/>
                </a:cubicBezTo>
                <a:cubicBezTo>
                  <a:pt x="5157" y="21388"/>
                  <a:pt x="6901" y="21579"/>
                  <a:pt x="8616" y="21410"/>
                </a:cubicBezTo>
                <a:cubicBezTo>
                  <a:pt x="9573" y="21316"/>
                  <a:pt x="9262" y="21088"/>
                  <a:pt x="9262" y="20924"/>
                </a:cubicBezTo>
                <a:cubicBezTo>
                  <a:pt x="9262" y="20797"/>
                  <a:pt x="8777" y="20605"/>
                  <a:pt x="8729" y="20462"/>
                </a:cubicBezTo>
                <a:cubicBezTo>
                  <a:pt x="8662" y="20263"/>
                  <a:pt x="8662" y="20255"/>
                  <a:pt x="8452" y="20003"/>
                </a:cubicBezTo>
                <a:cubicBezTo>
                  <a:pt x="8358" y="19890"/>
                  <a:pt x="8447" y="19720"/>
                  <a:pt x="8673" y="19630"/>
                </a:cubicBezTo>
                <a:cubicBezTo>
                  <a:pt x="8793" y="19582"/>
                  <a:pt x="8893" y="19525"/>
                  <a:pt x="8893" y="19444"/>
                </a:cubicBezTo>
                <a:cubicBezTo>
                  <a:pt x="8893" y="19071"/>
                  <a:pt x="8716" y="18928"/>
                  <a:pt x="9231" y="17843"/>
                </a:cubicBezTo>
                <a:cubicBezTo>
                  <a:pt x="9398" y="17493"/>
                  <a:pt x="9563" y="17209"/>
                  <a:pt x="9831" y="16639"/>
                </a:cubicBezTo>
                <a:cubicBezTo>
                  <a:pt x="9933" y="16421"/>
                  <a:pt x="10283" y="15839"/>
                  <a:pt x="10503" y="15630"/>
                </a:cubicBezTo>
                <a:cubicBezTo>
                  <a:pt x="11512" y="14669"/>
                  <a:pt x="11887" y="13545"/>
                  <a:pt x="12148" y="12932"/>
                </a:cubicBezTo>
                <a:cubicBezTo>
                  <a:pt x="12172" y="12877"/>
                  <a:pt x="12414" y="12880"/>
                  <a:pt x="12430" y="12936"/>
                </a:cubicBezTo>
                <a:cubicBezTo>
                  <a:pt x="12780" y="14137"/>
                  <a:pt x="13727" y="15338"/>
                  <a:pt x="13281" y="16184"/>
                </a:cubicBezTo>
                <a:cubicBezTo>
                  <a:pt x="12690" y="17307"/>
                  <a:pt x="13044" y="19528"/>
                  <a:pt x="13158" y="19543"/>
                </a:cubicBezTo>
                <a:cubicBezTo>
                  <a:pt x="13176" y="19674"/>
                  <a:pt x="13757" y="19688"/>
                  <a:pt x="13620" y="19877"/>
                </a:cubicBezTo>
                <a:cubicBezTo>
                  <a:pt x="13329" y="20278"/>
                  <a:pt x="13681" y="20664"/>
                  <a:pt x="13681" y="20664"/>
                </a:cubicBezTo>
                <a:cubicBezTo>
                  <a:pt x="13681" y="20664"/>
                  <a:pt x="13666" y="20763"/>
                  <a:pt x="13656" y="20835"/>
                </a:cubicBezTo>
                <a:cubicBezTo>
                  <a:pt x="13649" y="20884"/>
                  <a:pt x="13740" y="20928"/>
                  <a:pt x="13881" y="20944"/>
                </a:cubicBezTo>
                <a:cubicBezTo>
                  <a:pt x="14272" y="20988"/>
                  <a:pt x="14917" y="20997"/>
                  <a:pt x="15691" y="21006"/>
                </a:cubicBezTo>
                <a:cubicBezTo>
                  <a:pt x="16612" y="21017"/>
                  <a:pt x="16505" y="21106"/>
                  <a:pt x="17911" y="21192"/>
                </a:cubicBezTo>
                <a:cubicBezTo>
                  <a:pt x="19317" y="21278"/>
                  <a:pt x="21435" y="21140"/>
                  <a:pt x="21489" y="21006"/>
                </a:cubicBezTo>
                <a:cubicBezTo>
                  <a:pt x="21544" y="20872"/>
                  <a:pt x="21403" y="20584"/>
                  <a:pt x="20510" y="20503"/>
                </a:cubicBezTo>
                <a:cubicBezTo>
                  <a:pt x="19862" y="20421"/>
                  <a:pt x="19211" y="20353"/>
                  <a:pt x="18890" y="20283"/>
                </a:cubicBezTo>
                <a:cubicBezTo>
                  <a:pt x="18569" y="20213"/>
                  <a:pt x="17923" y="19968"/>
                  <a:pt x="17537" y="19926"/>
                </a:cubicBezTo>
                <a:cubicBezTo>
                  <a:pt x="17436" y="19915"/>
                  <a:pt x="17738" y="19800"/>
                  <a:pt x="17655" y="19471"/>
                </a:cubicBezTo>
                <a:cubicBezTo>
                  <a:pt x="17565" y="19121"/>
                  <a:pt x="17504" y="18885"/>
                  <a:pt x="17403" y="17877"/>
                </a:cubicBezTo>
                <a:cubicBezTo>
                  <a:pt x="17380" y="17639"/>
                  <a:pt x="17098" y="16934"/>
                  <a:pt x="17701" y="15969"/>
                </a:cubicBezTo>
                <a:cubicBezTo>
                  <a:pt x="17936" y="15593"/>
                  <a:pt x="17842" y="14996"/>
                  <a:pt x="17906" y="14271"/>
                </a:cubicBezTo>
                <a:cubicBezTo>
                  <a:pt x="17989" y="13321"/>
                  <a:pt x="18057" y="12396"/>
                  <a:pt x="17588" y="11169"/>
                </a:cubicBezTo>
                <a:cubicBezTo>
                  <a:pt x="17224" y="10217"/>
                  <a:pt x="17134" y="9970"/>
                  <a:pt x="16655" y="9412"/>
                </a:cubicBezTo>
                <a:cubicBezTo>
                  <a:pt x="16766" y="9378"/>
                  <a:pt x="16824" y="9329"/>
                  <a:pt x="16804" y="9276"/>
                </a:cubicBezTo>
                <a:lnTo>
                  <a:pt x="16757" y="8801"/>
                </a:lnTo>
                <a:cubicBezTo>
                  <a:pt x="16757" y="8678"/>
                  <a:pt x="16332" y="8592"/>
                  <a:pt x="16076" y="8598"/>
                </a:cubicBezTo>
                <a:cubicBezTo>
                  <a:pt x="15789" y="8088"/>
                  <a:pt x="15665" y="7588"/>
                  <a:pt x="15860" y="7190"/>
                </a:cubicBezTo>
                <a:cubicBezTo>
                  <a:pt x="16004" y="6898"/>
                  <a:pt x="17124" y="6324"/>
                  <a:pt x="16563" y="5810"/>
                </a:cubicBezTo>
                <a:cubicBezTo>
                  <a:pt x="16060" y="5349"/>
                  <a:pt x="14538" y="4598"/>
                  <a:pt x="14086" y="4451"/>
                </a:cubicBezTo>
                <a:cubicBezTo>
                  <a:pt x="13990" y="4419"/>
                  <a:pt x="13854" y="4395"/>
                  <a:pt x="13702" y="4378"/>
                </a:cubicBezTo>
                <a:lnTo>
                  <a:pt x="13835" y="4375"/>
                </a:lnTo>
                <a:cubicBezTo>
                  <a:pt x="13835" y="4375"/>
                  <a:pt x="13193" y="4329"/>
                  <a:pt x="12979" y="4071"/>
                </a:cubicBezTo>
                <a:cubicBezTo>
                  <a:pt x="12827" y="3889"/>
                  <a:pt x="13287" y="3499"/>
                  <a:pt x="13502" y="3487"/>
                </a:cubicBezTo>
                <a:lnTo>
                  <a:pt x="14594" y="3481"/>
                </a:lnTo>
                <a:cubicBezTo>
                  <a:pt x="14898" y="3464"/>
                  <a:pt x="15186" y="3391"/>
                  <a:pt x="15230" y="3315"/>
                </a:cubicBezTo>
                <a:cubicBezTo>
                  <a:pt x="15299" y="3208"/>
                  <a:pt x="15225" y="3142"/>
                  <a:pt x="15281" y="3063"/>
                </a:cubicBezTo>
                <a:cubicBezTo>
                  <a:pt x="15452" y="2788"/>
                  <a:pt x="15312" y="2710"/>
                  <a:pt x="15353" y="2627"/>
                </a:cubicBezTo>
                <a:cubicBezTo>
                  <a:pt x="15820" y="2557"/>
                  <a:pt x="15884" y="2491"/>
                  <a:pt x="15794" y="2419"/>
                </a:cubicBezTo>
                <a:cubicBezTo>
                  <a:pt x="15727" y="2366"/>
                  <a:pt x="14872" y="2184"/>
                  <a:pt x="14866" y="2036"/>
                </a:cubicBezTo>
                <a:cubicBezTo>
                  <a:pt x="15026" y="1794"/>
                  <a:pt x="14994" y="1645"/>
                  <a:pt x="14871" y="1531"/>
                </a:cubicBezTo>
                <a:lnTo>
                  <a:pt x="15753" y="1482"/>
                </a:lnTo>
                <a:cubicBezTo>
                  <a:pt x="15870" y="1476"/>
                  <a:pt x="15910" y="1427"/>
                  <a:pt x="15819" y="1402"/>
                </a:cubicBezTo>
                <a:cubicBezTo>
                  <a:pt x="15690" y="1366"/>
                  <a:pt x="15532" y="1341"/>
                  <a:pt x="15363" y="1328"/>
                </a:cubicBezTo>
                <a:cubicBezTo>
                  <a:pt x="15144" y="1312"/>
                  <a:pt x="14898" y="1283"/>
                  <a:pt x="14804" y="1234"/>
                </a:cubicBezTo>
                <a:cubicBezTo>
                  <a:pt x="14643" y="1150"/>
                  <a:pt x="14402" y="722"/>
                  <a:pt x="13625" y="466"/>
                </a:cubicBezTo>
                <a:cubicBezTo>
                  <a:pt x="13071" y="283"/>
                  <a:pt x="12369" y="143"/>
                  <a:pt x="11856" y="153"/>
                </a:cubicBezTo>
                <a:cubicBezTo>
                  <a:pt x="11633" y="-21"/>
                  <a:pt x="10930" y="-4"/>
                  <a:pt x="10482" y="4"/>
                </a:cubicBezTo>
                <a:close/>
                <a:moveTo>
                  <a:pt x="5930" y="6548"/>
                </a:moveTo>
                <a:cubicBezTo>
                  <a:pt x="6039" y="6555"/>
                  <a:pt x="6140" y="6580"/>
                  <a:pt x="6186" y="6618"/>
                </a:cubicBezTo>
                <a:cubicBezTo>
                  <a:pt x="6367" y="6769"/>
                  <a:pt x="6586" y="7007"/>
                  <a:pt x="6806" y="7234"/>
                </a:cubicBezTo>
                <a:cubicBezTo>
                  <a:pt x="7264" y="7707"/>
                  <a:pt x="7616" y="7931"/>
                  <a:pt x="7370" y="8261"/>
                </a:cubicBezTo>
                <a:cubicBezTo>
                  <a:pt x="7183" y="8513"/>
                  <a:pt x="6811" y="8858"/>
                  <a:pt x="6811" y="8858"/>
                </a:cubicBezTo>
                <a:cubicBezTo>
                  <a:pt x="6133" y="8858"/>
                  <a:pt x="5842" y="8976"/>
                  <a:pt x="5807" y="8982"/>
                </a:cubicBezTo>
                <a:cubicBezTo>
                  <a:pt x="5454" y="9049"/>
                  <a:pt x="4889" y="9001"/>
                  <a:pt x="4628" y="8895"/>
                </a:cubicBezTo>
                <a:cubicBezTo>
                  <a:pt x="3966" y="8628"/>
                  <a:pt x="3934" y="8067"/>
                  <a:pt x="3541" y="7536"/>
                </a:cubicBezTo>
                <a:lnTo>
                  <a:pt x="4340" y="7206"/>
                </a:lnTo>
                <a:cubicBezTo>
                  <a:pt x="4497" y="7127"/>
                  <a:pt x="4533" y="7041"/>
                  <a:pt x="4479" y="6981"/>
                </a:cubicBezTo>
                <a:cubicBezTo>
                  <a:pt x="4980" y="6802"/>
                  <a:pt x="5361" y="6668"/>
                  <a:pt x="5612" y="6581"/>
                </a:cubicBezTo>
                <a:cubicBezTo>
                  <a:pt x="5699" y="6551"/>
                  <a:pt x="5820" y="6541"/>
                  <a:pt x="5930" y="6548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0" name="Coins"/>
          <p:cNvSpPr/>
          <p:nvPr/>
        </p:nvSpPr>
        <p:spPr>
          <a:xfrm>
            <a:off x="8372502" y="2867604"/>
            <a:ext cx="1031278" cy="103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1" name="Brain"/>
          <p:cNvSpPr/>
          <p:nvPr/>
        </p:nvSpPr>
        <p:spPr>
          <a:xfrm>
            <a:off x="8372502" y="2055466"/>
            <a:ext cx="965472" cy="740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2" name="Rectangle"/>
          <p:cNvSpPr/>
          <p:nvPr/>
        </p:nvSpPr>
        <p:spPr>
          <a:xfrm>
            <a:off x="8252112" y="1746059"/>
            <a:ext cx="1272059" cy="2465328"/>
          </a:xfrm>
          <a:prstGeom prst="rect">
            <a:avLst/>
          </a:prstGeom>
          <a:ln w="63500">
            <a:solidFill>
              <a:srgbClr val="818786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3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02450" y="2825093"/>
            <a:ext cx="3669485" cy="307260"/>
          </a:xfrm>
          <a:prstGeom prst="rect">
            <a:avLst/>
          </a:prstGeom>
        </p:spPr>
      </p:pic>
      <p:sp>
        <p:nvSpPr>
          <p:cNvPr id="415" name="Sensitive data"/>
          <p:cNvSpPr txBox="1"/>
          <p:nvPr/>
        </p:nvSpPr>
        <p:spPr>
          <a:xfrm>
            <a:off x="5443417" y="2493197"/>
            <a:ext cx="137300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Sensitive data</a:t>
            </a:r>
          </a:p>
        </p:txBody>
      </p:sp>
      <p:sp>
        <p:nvSpPr>
          <p:cNvPr id="416" name="Don’t want to share"/>
          <p:cNvSpPr txBox="1"/>
          <p:nvPr/>
        </p:nvSpPr>
        <p:spPr>
          <a:xfrm>
            <a:off x="1924304" y="4382606"/>
            <a:ext cx="310813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marL="228600" indent="-228600" algn="l">
              <a:buClr>
                <a:schemeClr val="accent5">
                  <a:hueOff val="-608019"/>
                  <a:satOff val="-16379"/>
                  <a:lumOff val="25127"/>
                </a:schemeClr>
              </a:buClr>
              <a:buSzPct val="100000"/>
              <a:buChar char="X"/>
            </a:lvl1pPr>
          </a:lstStyle>
          <a:p>
            <a:r>
              <a:t> Don’t want to share</a:t>
            </a:r>
          </a:p>
        </p:txBody>
      </p:sp>
      <p:sp>
        <p:nvSpPr>
          <p:cNvPr id="417" name="Don’t want to collect"/>
          <p:cNvSpPr txBox="1"/>
          <p:nvPr/>
        </p:nvSpPr>
        <p:spPr>
          <a:xfrm>
            <a:off x="7301168" y="4382606"/>
            <a:ext cx="310813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marL="228600" indent="-228600" algn="l">
              <a:buClr>
                <a:schemeClr val="accent5">
                  <a:hueOff val="-608019"/>
                  <a:satOff val="-16379"/>
                  <a:lumOff val="25127"/>
                </a:schemeClr>
              </a:buClr>
              <a:buSzPct val="100000"/>
              <a:buChar char="X"/>
            </a:lvl1pPr>
          </a:lstStyle>
          <a:p>
            <a:r>
              <a:t> Don’t want to collect</a:t>
            </a:r>
          </a:p>
        </p:txBody>
      </p:sp>
      <p:sp>
        <p:nvSpPr>
          <p:cNvPr id="418" name="How to enable innovation without collecting data?"/>
          <p:cNvSpPr txBox="1"/>
          <p:nvPr/>
        </p:nvSpPr>
        <p:spPr>
          <a:xfrm>
            <a:off x="1774031" y="5750421"/>
            <a:ext cx="8643938" cy="349135"/>
          </a:xfrm>
          <a:prstGeom prst="rect">
            <a:avLst/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 to enable innovation without collecting data?</a:t>
            </a:r>
          </a:p>
        </p:txBody>
      </p:sp>
      <p:sp>
        <p:nvSpPr>
          <p:cNvPr id="419" name="Risk of subpoenas, data breaches and data sharing"/>
          <p:cNvSpPr txBox="1"/>
          <p:nvPr/>
        </p:nvSpPr>
        <p:spPr>
          <a:xfrm>
            <a:off x="4609307" y="3231079"/>
            <a:ext cx="3342780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Risk of subpoenas, data breaches and data sharing</a:t>
            </a:r>
          </a:p>
        </p:txBody>
      </p:sp>
      <p:sp>
        <p:nvSpPr>
          <p:cNvPr id="4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600632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0EE8-8C13-F244-B817-722A36C2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Ensure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3A07C-EDC5-A14A-A9F0-AABDEBB9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Trusting the source</a:t>
            </a:r>
          </a:p>
          <a:p>
            <a:pPr lvl="1"/>
            <a:r>
              <a:rPr lang="en-US" dirty="0"/>
              <a:t>Protected server</a:t>
            </a:r>
          </a:p>
          <a:p>
            <a:r>
              <a:rPr lang="en-US" dirty="0"/>
              <a:t>Attacks</a:t>
            </a:r>
          </a:p>
          <a:p>
            <a:pPr lvl="1"/>
            <a:r>
              <a:rPr lang="en-US" dirty="0"/>
              <a:t>Model inversion attacks</a:t>
            </a:r>
          </a:p>
          <a:p>
            <a:r>
              <a:rPr lang="en-US" dirty="0"/>
              <a:t>Initial forays: k-anonymity</a:t>
            </a:r>
          </a:p>
          <a:p>
            <a:r>
              <a:rPr lang="en-US" dirty="0"/>
              <a:t>Differential Privacy</a:t>
            </a:r>
          </a:p>
        </p:txBody>
      </p:sp>
    </p:spTree>
    <p:extLst>
      <p:ext uri="{BB962C8B-B14F-4D97-AF65-F5344CB8AC3E}">
        <p14:creationId xmlns:p14="http://schemas.microsoft.com/office/powerpoint/2010/main" val="258163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Approach: Ensure Local D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r>
              <a:t>Approach: Ensure Local DP</a:t>
            </a:r>
          </a:p>
        </p:txBody>
      </p:sp>
      <p:sp>
        <p:nvSpPr>
          <p:cNvPr id="425" name="Privatize data before it reaches the company…"/>
          <p:cNvSpPr txBox="1">
            <a:spLocks noGrp="1"/>
          </p:cNvSpPr>
          <p:nvPr>
            <p:ph type="body" idx="1"/>
          </p:nvPr>
        </p:nvSpPr>
        <p:spPr>
          <a:xfrm>
            <a:off x="1774031" y="3279961"/>
            <a:ext cx="8643938" cy="3069047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535353"/>
              </a:buClr>
              <a:buChar char="💡"/>
            </a:pPr>
            <a:r>
              <a:t>Privatize data before it reaches the company </a:t>
            </a:r>
          </a:p>
          <a:p>
            <a:r>
              <a:t>Differential privacy: data received by collector does not change much regardless of user’s true data</a:t>
            </a:r>
          </a:p>
        </p:txBody>
      </p:sp>
      <p:sp>
        <p:nvSpPr>
          <p:cNvPr id="426" name="Phone"/>
          <p:cNvSpPr/>
          <p:nvPr/>
        </p:nvSpPr>
        <p:spPr>
          <a:xfrm>
            <a:off x="3357799" y="2163984"/>
            <a:ext cx="521257" cy="1073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Coins"/>
          <p:cNvSpPr/>
          <p:nvPr/>
        </p:nvSpPr>
        <p:spPr>
          <a:xfrm>
            <a:off x="7961058" y="2637690"/>
            <a:ext cx="584947" cy="58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Brain"/>
          <p:cNvSpPr/>
          <p:nvPr/>
        </p:nvSpPr>
        <p:spPr>
          <a:xfrm>
            <a:off x="7961058" y="2177039"/>
            <a:ext cx="547621" cy="420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9" name="Rectangle"/>
          <p:cNvSpPr/>
          <p:nvPr/>
        </p:nvSpPr>
        <p:spPr>
          <a:xfrm>
            <a:off x="7554787" y="2018099"/>
            <a:ext cx="1397489" cy="1365237"/>
          </a:xfrm>
          <a:prstGeom prst="rect">
            <a:avLst/>
          </a:prstGeom>
          <a:ln w="63500">
            <a:solidFill>
              <a:srgbClr val="818786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0" name="Rectangle" descr="Rectangl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00" y="2020638"/>
            <a:ext cx="2221578" cy="1360158"/>
          </a:xfrm>
          <a:prstGeom prst="rect">
            <a:avLst/>
          </a:prstGeom>
        </p:spPr>
      </p:pic>
      <p:sp>
        <p:nvSpPr>
          <p:cNvPr id="432" name="Privatize"/>
          <p:cNvSpPr txBox="1"/>
          <p:nvPr/>
        </p:nvSpPr>
        <p:spPr>
          <a:xfrm>
            <a:off x="4084387" y="2749849"/>
            <a:ext cx="86453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Privatize</a:t>
            </a:r>
          </a:p>
        </p:txBody>
      </p:sp>
      <p:sp>
        <p:nvSpPr>
          <p:cNvPr id="433" name="Brain"/>
          <p:cNvSpPr/>
          <p:nvPr/>
        </p:nvSpPr>
        <p:spPr>
          <a:xfrm>
            <a:off x="4374559" y="2258240"/>
            <a:ext cx="547621" cy="420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4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8735">
            <a:off x="5363864" y="2548408"/>
            <a:ext cx="2146627" cy="321964"/>
          </a:xfrm>
          <a:prstGeom prst="rect">
            <a:avLst/>
          </a:prstGeom>
        </p:spPr>
      </p:pic>
      <p:sp>
        <p:nvSpPr>
          <p:cNvPr id="436" name="Privatized"/>
          <p:cNvSpPr txBox="1"/>
          <p:nvPr/>
        </p:nvSpPr>
        <p:spPr>
          <a:xfrm>
            <a:off x="5726487" y="2212544"/>
            <a:ext cx="98636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Privatized</a:t>
            </a:r>
          </a:p>
        </p:txBody>
      </p:sp>
      <p:sp>
        <p:nvSpPr>
          <p:cNvPr id="437" name="Data"/>
          <p:cNvSpPr txBox="1"/>
          <p:nvPr/>
        </p:nvSpPr>
        <p:spPr>
          <a:xfrm>
            <a:off x="6027551" y="2844105"/>
            <a:ext cx="508024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Data</a:t>
            </a:r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24189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 build="p" bldLvl="5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is local DP that preserves utility achiev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local DP that preserves utility achievable?</a:t>
            </a:r>
          </a:p>
        </p:txBody>
      </p:sp>
      <p:sp>
        <p:nvSpPr>
          <p:cNvPr id="441" name="it’s harder to do than in the trusted curator sett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it’s harder to do than in the trusted curator setting</a:t>
            </a:r>
          </a:p>
          <a:p>
            <a:pPr lvl="1"/>
            <a:r>
              <a:t>higher computation &amp; communication cost,  more data is needed</a:t>
            </a:r>
          </a:p>
          <a:p>
            <a:pPr marL="0" indent="0">
              <a:buNone/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but it’s possible!</a:t>
            </a:r>
          </a:p>
        </p:txBody>
      </p:sp>
      <p:sp>
        <p:nvSpPr>
          <p:cNvPr id="4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597024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Learning a sensitive bit"/>
          <p:cNvSpPr txBox="1">
            <a:spLocks noGrp="1"/>
          </p:cNvSpPr>
          <p:nvPr>
            <p:ph type="title"/>
          </p:nvPr>
        </p:nvSpPr>
        <p:spPr>
          <a:xfrm>
            <a:off x="1515911" y="178594"/>
            <a:ext cx="9160179" cy="1714500"/>
          </a:xfrm>
          <a:prstGeom prst="rect">
            <a:avLst/>
          </a:prstGeom>
        </p:spPr>
        <p:txBody>
          <a:bodyPr/>
          <a:lstStyle/>
          <a:p>
            <a:r>
              <a:t>Learning a sensitive bit</a:t>
            </a:r>
          </a:p>
        </p:txBody>
      </p:sp>
      <p:sp>
        <p:nvSpPr>
          <p:cNvPr id="445" name="Company goal: Estimate fraction of people happy with their current jobs…"/>
          <p:cNvSpPr txBox="1">
            <a:spLocks noGrp="1"/>
          </p:cNvSpPr>
          <p:nvPr>
            <p:ph type="body" sz="half" idx="1"/>
          </p:nvPr>
        </p:nvSpPr>
        <p:spPr>
          <a:xfrm>
            <a:off x="721360" y="1355820"/>
            <a:ext cx="10505440" cy="1536488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 marL="0" indent="0" defTabSz="266987">
              <a:lnSpc>
                <a:spcPct val="100000"/>
              </a:lnSpc>
              <a:spcBef>
                <a:spcPts val="2039"/>
              </a:spcBef>
              <a:buNone/>
              <a:defRPr sz="3314" b="1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800" dirty="0"/>
              <a:t>Company goal: </a:t>
            </a:r>
            <a:r>
              <a:rPr sz="2800" b="0" dirty="0"/>
              <a:t>Estimate fraction of people happy with their current jobs</a:t>
            </a:r>
          </a:p>
          <a:p>
            <a:pPr marL="0" indent="0" defTabSz="266987">
              <a:lnSpc>
                <a:spcPct val="100000"/>
              </a:lnSpc>
              <a:spcBef>
                <a:spcPts val="2039"/>
              </a:spcBef>
              <a:buNone/>
              <a:defRPr sz="3314" b="1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800" dirty="0"/>
              <a:t>Worker’s goal: </a:t>
            </a:r>
            <a:r>
              <a:rPr sz="2800" b="0" dirty="0"/>
              <a:t>have company learn accurate information without trusting the company with their answer</a:t>
            </a:r>
          </a:p>
        </p:txBody>
      </p:sp>
      <p:grpSp>
        <p:nvGrpSpPr>
          <p:cNvPr id="460" name="Group"/>
          <p:cNvGrpSpPr/>
          <p:nvPr/>
        </p:nvGrpSpPr>
        <p:grpSpPr>
          <a:xfrm>
            <a:off x="1730488" y="2982270"/>
            <a:ext cx="8745861" cy="3103385"/>
            <a:chOff x="-50801" y="-50802"/>
            <a:chExt cx="12438557" cy="4413702"/>
          </a:xfrm>
        </p:grpSpPr>
        <p:sp>
          <p:nvSpPr>
            <p:cNvPr id="446" name="say “YES” or “NO” at random"/>
            <p:cNvSpPr txBox="1"/>
            <p:nvPr/>
          </p:nvSpPr>
          <p:spPr>
            <a:xfrm>
              <a:off x="5022025" y="2834762"/>
              <a:ext cx="6729449" cy="67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spcBef>
                  <a:spcPts val="4600"/>
                </a:spcBef>
                <a:defRPr sz="3700"/>
              </a:lvl1pPr>
            </a:lstStyle>
            <a:p>
              <a:r>
                <a:rPr sz="2601"/>
                <a:t>say “YES” or “NO” at random</a:t>
              </a:r>
            </a:p>
          </p:txBody>
        </p:sp>
        <p:grpSp>
          <p:nvGrpSpPr>
            <p:cNvPr id="451" name="Group"/>
            <p:cNvGrpSpPr/>
            <p:nvPr/>
          </p:nvGrpSpPr>
          <p:grpSpPr>
            <a:xfrm>
              <a:off x="-50801" y="-50802"/>
              <a:ext cx="12438557" cy="4413702"/>
              <a:chOff x="-50800" y="-449277"/>
              <a:chExt cx="12438556" cy="4413700"/>
            </a:xfrm>
          </p:grpSpPr>
          <p:pic>
            <p:nvPicPr>
              <p:cNvPr id="447" name="Rectangle" descr="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0800" y="-449277"/>
                <a:ext cx="12438556" cy="4413700"/>
              </a:xfrm>
              <a:prstGeom prst="rect">
                <a:avLst/>
              </a:prstGeom>
              <a:effectLst/>
            </p:spPr>
          </p:pic>
          <p:sp>
            <p:nvSpPr>
              <p:cNvPr id="449" name="Worker’s actions"/>
              <p:cNvSpPr txBox="1"/>
              <p:nvPr/>
            </p:nvSpPr>
            <p:spPr>
              <a:xfrm>
                <a:off x="3863790" y="-226358"/>
                <a:ext cx="2942162" cy="4965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Worker’s actions</a:t>
                </a:r>
              </a:p>
            </p:txBody>
          </p:sp>
          <p:pic>
            <p:nvPicPr>
              <p:cNvPr id="450" name="98997-200.png" descr="98997-200.png"/>
              <p:cNvPicPr>
                <a:picLocks noChangeAspect="1"/>
              </p:cNvPicPr>
              <p:nvPr/>
            </p:nvPicPr>
            <p:blipFill>
              <a:blip r:embed="rId4">
                <a:alphaModFix amt="41629"/>
              </a:blip>
              <a:srcRect l="24283" r="23652"/>
              <a:stretch>
                <a:fillRect/>
              </a:stretch>
            </p:blipFill>
            <p:spPr>
              <a:xfrm rot="21584052">
                <a:off x="741505" y="49189"/>
                <a:ext cx="1322421" cy="254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52" name="flip a coin,  in private"/>
            <p:cNvSpPr txBox="1"/>
            <p:nvPr/>
          </p:nvSpPr>
          <p:spPr>
            <a:xfrm>
              <a:off x="363239" y="2852251"/>
              <a:ext cx="2189272" cy="1241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spcBef>
                  <a:spcPts val="3234"/>
                </a:spcBef>
                <a:defRPr sz="3700"/>
              </a:pPr>
              <a:r>
                <a:rPr sz="2601"/>
                <a:t>flip a coin, </a:t>
              </a:r>
              <a:br>
                <a:rPr sz="2601"/>
              </a:br>
              <a:r>
                <a:rPr sz="2601"/>
                <a:t>in private</a:t>
              </a:r>
            </a:p>
          </p:txBody>
        </p:sp>
        <p:pic>
          <p:nvPicPr>
            <p:cNvPr id="453" name="Line" descr="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407438">
              <a:off x="2289330" y="1667553"/>
              <a:ext cx="2773437" cy="457905"/>
            </a:xfrm>
            <a:prstGeom prst="rect">
              <a:avLst/>
            </a:prstGeom>
            <a:effectLst/>
          </p:spPr>
        </p:pic>
        <p:pic>
          <p:nvPicPr>
            <p:cNvPr id="455" name="Line" descr="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69926">
              <a:off x="2335175" y="2749072"/>
              <a:ext cx="2679539" cy="457904"/>
            </a:xfrm>
            <a:prstGeom prst="rect">
              <a:avLst/>
            </a:prstGeom>
            <a:effectLst/>
          </p:spPr>
        </p:pic>
        <p:sp>
          <p:nvSpPr>
            <p:cNvPr id="457" name="heads"/>
            <p:cNvSpPr txBox="1"/>
            <p:nvPr/>
          </p:nvSpPr>
          <p:spPr>
            <a:xfrm rot="20400000">
              <a:off x="2744056" y="1267127"/>
              <a:ext cx="1249347" cy="67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spcBef>
                  <a:spcPts val="4600"/>
                </a:spcBef>
                <a:defRPr sz="3700"/>
              </a:lvl1pPr>
            </a:lstStyle>
            <a:p>
              <a:r>
                <a:rPr sz="2601"/>
                <a:t>heads</a:t>
              </a:r>
            </a:p>
          </p:txBody>
        </p:sp>
        <p:sp>
          <p:nvSpPr>
            <p:cNvPr id="458" name="tails"/>
            <p:cNvSpPr txBox="1"/>
            <p:nvPr/>
          </p:nvSpPr>
          <p:spPr>
            <a:xfrm rot="852001">
              <a:off x="2924802" y="2935464"/>
              <a:ext cx="887856" cy="67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spcBef>
                  <a:spcPts val="4600"/>
                </a:spcBef>
                <a:defRPr sz="3700"/>
              </a:lvl1pPr>
            </a:lstStyle>
            <a:p>
              <a:r>
                <a:rPr sz="2601"/>
                <a:t>tails</a:t>
              </a:r>
            </a:p>
          </p:txBody>
        </p:sp>
        <p:sp>
          <p:nvSpPr>
            <p:cNvPr id="459" name="say the truth"/>
            <p:cNvSpPr txBox="1"/>
            <p:nvPr/>
          </p:nvSpPr>
          <p:spPr>
            <a:xfrm>
              <a:off x="5020564" y="1100927"/>
              <a:ext cx="2562799" cy="67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spcBef>
                  <a:spcPts val="4600"/>
                </a:spcBef>
                <a:defRPr sz="3700"/>
              </a:lvl1pPr>
            </a:lstStyle>
            <a:p>
              <a:r>
                <a:rPr sz="2601"/>
                <a:t>say the truth</a:t>
              </a:r>
            </a:p>
          </p:txBody>
        </p:sp>
      </p:grpSp>
      <p:sp>
        <p:nvSpPr>
          <p:cNvPr id="46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52</a:t>
            </a:fld>
            <a:endParaRPr/>
          </a:p>
        </p:txBody>
      </p:sp>
      <p:grpSp>
        <p:nvGrpSpPr>
          <p:cNvPr id="464" name="Randomized…"/>
          <p:cNvGrpSpPr/>
          <p:nvPr/>
        </p:nvGrpSpPr>
        <p:grpSpPr>
          <a:xfrm rot="1713468">
            <a:off x="7975623" y="3569083"/>
            <a:ext cx="2345283" cy="946549"/>
            <a:chOff x="0" y="0"/>
            <a:chExt cx="3335512" cy="1346201"/>
          </a:xfrm>
        </p:grpSpPr>
        <p:sp>
          <p:nvSpPr>
            <p:cNvPr id="463" name="Randomized…"/>
            <p:cNvSpPr txBox="1"/>
            <p:nvPr/>
          </p:nvSpPr>
          <p:spPr>
            <a:xfrm>
              <a:off x="636134" y="227850"/>
              <a:ext cx="2063243" cy="89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Randomized</a:t>
              </a:r>
            </a:p>
            <a:p>
              <a:pPr>
                <a:defRPr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Response</a:t>
              </a:r>
            </a:p>
          </p:txBody>
        </p:sp>
        <p:pic>
          <p:nvPicPr>
            <p:cNvPr id="462" name="Randomized…" descr="Randomized…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3335512" cy="13462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8974885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0" animBg="1" advAuto="0"/>
      <p:bldP spid="464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Learning a sensitive bit…"/>
          <p:cNvSpPr txBox="1">
            <a:spLocks noGrp="1"/>
          </p:cNvSpPr>
          <p:nvPr>
            <p:ph type="title"/>
          </p:nvPr>
        </p:nvSpPr>
        <p:spPr>
          <a:xfrm>
            <a:off x="1515911" y="178594"/>
            <a:ext cx="9160179" cy="1714500"/>
          </a:xfrm>
          <a:prstGeom prst="rect">
            <a:avLst/>
          </a:prstGeom>
        </p:spPr>
        <p:txBody>
          <a:bodyPr/>
          <a:lstStyle/>
          <a:p>
            <a:r>
              <a:t>Learning a sensitive bit</a:t>
            </a:r>
          </a:p>
          <a:p>
            <a:pPr>
              <a:defRPr>
                <a:solidFill>
                  <a:srgbClr val="941100"/>
                </a:solidFill>
              </a:defRPr>
            </a:pPr>
            <a:r>
              <a:t>Privacy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1724917" y="1787412"/>
            <a:ext cx="8742166" cy="2470759"/>
            <a:chOff x="-872029" y="-50801"/>
            <a:chExt cx="12433301" cy="3513968"/>
          </a:xfrm>
        </p:grpSpPr>
        <p:sp>
          <p:nvSpPr>
            <p:cNvPr id="469" name="say “YES” or “NO” at random"/>
            <p:cNvSpPr txBox="1"/>
            <p:nvPr/>
          </p:nvSpPr>
          <p:spPr>
            <a:xfrm>
              <a:off x="5729235" y="2468145"/>
              <a:ext cx="5325328" cy="5025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spcBef>
                  <a:spcPts val="4600"/>
                </a:spcBef>
                <a:defRPr sz="3000"/>
              </a:lvl1pPr>
            </a:lstStyle>
            <a:p>
              <a:r>
                <a:rPr sz="2109"/>
                <a:t>say “YES” or “NO” at random</a:t>
              </a:r>
            </a:p>
          </p:txBody>
        </p:sp>
        <p:grpSp>
          <p:nvGrpSpPr>
            <p:cNvPr id="474" name="Group"/>
            <p:cNvGrpSpPr/>
            <p:nvPr/>
          </p:nvGrpSpPr>
          <p:grpSpPr>
            <a:xfrm>
              <a:off x="-872029" y="-50801"/>
              <a:ext cx="12433301" cy="3513968"/>
              <a:chOff x="-872028" y="-366133"/>
              <a:chExt cx="12433300" cy="3513966"/>
            </a:xfrm>
          </p:grpSpPr>
          <p:pic>
            <p:nvPicPr>
              <p:cNvPr id="470" name="Rectangle" descr="Rectangl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872029" y="-366134"/>
                <a:ext cx="12433301" cy="3513968"/>
              </a:xfrm>
              <a:prstGeom prst="rect">
                <a:avLst/>
              </a:prstGeom>
              <a:effectLst/>
            </p:spPr>
          </p:pic>
          <p:sp>
            <p:nvSpPr>
              <p:cNvPr id="472" name="Worker’s actions"/>
              <p:cNvSpPr txBox="1"/>
              <p:nvPr/>
            </p:nvSpPr>
            <p:spPr>
              <a:xfrm>
                <a:off x="3325976" y="-243271"/>
                <a:ext cx="4037290" cy="6343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33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20"/>
                  <a:t>Worker’s actions</a:t>
                </a:r>
              </a:p>
            </p:txBody>
          </p:sp>
          <p:pic>
            <p:nvPicPr>
              <p:cNvPr id="473" name="98997-200.png" descr="98997-200.png"/>
              <p:cNvPicPr>
                <a:picLocks noChangeAspect="1"/>
              </p:cNvPicPr>
              <p:nvPr/>
            </p:nvPicPr>
            <p:blipFill>
              <a:blip r:embed="rId3">
                <a:alphaModFix amt="41629"/>
              </a:blip>
              <a:srcRect l="24283" r="23652"/>
              <a:stretch>
                <a:fillRect/>
              </a:stretch>
            </p:blipFill>
            <p:spPr>
              <a:xfrm rot="21584052">
                <a:off x="-348292" y="24539"/>
                <a:ext cx="1046494" cy="20100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75" name="flip a coin,  in private"/>
            <p:cNvSpPr txBox="1"/>
            <p:nvPr/>
          </p:nvSpPr>
          <p:spPr>
            <a:xfrm>
              <a:off x="-575702" y="2257092"/>
              <a:ext cx="1641416" cy="9246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spcBef>
                  <a:spcPts val="3234"/>
                </a:spcBef>
                <a:defRPr sz="3000"/>
              </a:pPr>
              <a:r>
                <a:rPr sz="2109"/>
                <a:t>flip a coin, </a:t>
              </a:r>
              <a:br>
                <a:rPr sz="2109"/>
              </a:br>
              <a:r>
                <a:rPr sz="2109"/>
                <a:t>in private</a:t>
              </a:r>
            </a:p>
          </p:txBody>
        </p:sp>
        <p:pic>
          <p:nvPicPr>
            <p:cNvPr id="476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75680">
              <a:off x="986394" y="1424047"/>
              <a:ext cx="4746353" cy="457905"/>
            </a:xfrm>
            <a:prstGeom prst="rect">
              <a:avLst/>
            </a:prstGeom>
            <a:effectLst/>
          </p:spPr>
        </p:pic>
        <p:pic>
          <p:nvPicPr>
            <p:cNvPr id="478" name="Line" descr="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490703">
              <a:off x="935708" y="2195622"/>
              <a:ext cx="4730026" cy="457905"/>
            </a:xfrm>
            <a:prstGeom prst="rect">
              <a:avLst/>
            </a:prstGeom>
            <a:effectLst/>
          </p:spPr>
        </p:pic>
        <p:sp>
          <p:nvSpPr>
            <p:cNvPr id="480" name="heads"/>
            <p:cNvSpPr txBox="1"/>
            <p:nvPr/>
          </p:nvSpPr>
          <p:spPr>
            <a:xfrm rot="21177814">
              <a:off x="2441876" y="1128971"/>
              <a:ext cx="1034880" cy="5025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spcBef>
                  <a:spcPts val="4600"/>
                </a:spcBef>
                <a:defRPr sz="3000"/>
              </a:lvl1pPr>
            </a:lstStyle>
            <a:p>
              <a:r>
                <a:rPr sz="2109"/>
                <a:t>heads</a:t>
              </a:r>
            </a:p>
          </p:txBody>
        </p:sp>
        <p:sp>
          <p:nvSpPr>
            <p:cNvPr id="481" name="tails"/>
            <p:cNvSpPr txBox="1"/>
            <p:nvPr/>
          </p:nvSpPr>
          <p:spPr>
            <a:xfrm rot="444179">
              <a:off x="2599882" y="2379150"/>
              <a:ext cx="899078" cy="502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spcBef>
                  <a:spcPts val="4600"/>
                </a:spcBef>
                <a:defRPr sz="3000"/>
              </a:lvl1pPr>
            </a:lstStyle>
            <a:p>
              <a:r>
                <a:rPr sz="2109" dirty="0"/>
                <a:t>tails</a:t>
              </a:r>
            </a:p>
          </p:txBody>
        </p:sp>
        <p:sp>
          <p:nvSpPr>
            <p:cNvPr id="482" name="say the truth"/>
            <p:cNvSpPr txBox="1"/>
            <p:nvPr/>
          </p:nvSpPr>
          <p:spPr>
            <a:xfrm>
              <a:off x="5742466" y="999498"/>
              <a:ext cx="2103249" cy="5025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spcBef>
                  <a:spcPts val="4600"/>
                </a:spcBef>
                <a:defRPr sz="3000"/>
              </a:lvl1pPr>
            </a:lstStyle>
            <a:p>
              <a:r>
                <a:rPr sz="2109"/>
                <a:t>say the truth</a:t>
              </a:r>
            </a:p>
          </p:txBody>
        </p:sp>
      </p:grpSp>
      <p:sp>
        <p:nvSpPr>
          <p:cNvPr id="484" name="(ln 3)- differential privacy…"/>
          <p:cNvSpPr txBox="1">
            <a:spLocks noGrp="1"/>
          </p:cNvSpPr>
          <p:nvPr>
            <p:ph type="body" sz="half" idx="1"/>
          </p:nvPr>
        </p:nvSpPr>
        <p:spPr>
          <a:xfrm>
            <a:off x="1758147" y="4307434"/>
            <a:ext cx="8675706" cy="1763726"/>
          </a:xfrm>
          <a:prstGeom prst="rect">
            <a:avLst/>
          </a:prstGeom>
          <a:ln w="9525">
            <a:round/>
          </a:ln>
        </p:spPr>
        <p:txBody>
          <a:bodyPr anchor="t"/>
          <a:lstStyle/>
          <a:p>
            <a:pPr>
              <a:spcBef>
                <a:spcPts val="562"/>
              </a:spcBef>
              <a:buChar char="✓"/>
              <a:defRPr sz="3100"/>
            </a:pPr>
            <a:r>
              <a:t>(ln 3)- differential privacy </a:t>
            </a:r>
          </a:p>
          <a:p>
            <a:pPr>
              <a:spcBef>
                <a:spcPts val="562"/>
              </a:spcBef>
              <a:buChar char="✓"/>
              <a:defRPr sz="3100"/>
            </a:pPr>
            <a:r>
              <a:t>coin with bias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t> towards heads gives                   differential privacy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53</a:t>
            </a:fld>
            <a:endParaRPr/>
          </a:p>
        </p:txBody>
      </p:sp>
      <p:pic>
        <p:nvPicPr>
          <p:cNvPr id="48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049" y="4344559"/>
            <a:ext cx="1268016" cy="7265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099715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" grpId="0" build="p" bldLvl="5" animBg="1" advAuto="0"/>
      <p:bldP spid="486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Learning a sensitive bit utility"/>
          <p:cNvSpPr txBox="1">
            <a:spLocks noGrp="1"/>
          </p:cNvSpPr>
          <p:nvPr>
            <p:ph type="title"/>
          </p:nvPr>
        </p:nvSpPr>
        <p:spPr>
          <a:xfrm>
            <a:off x="1515911" y="178594"/>
            <a:ext cx="9160179" cy="1714500"/>
          </a:xfrm>
          <a:prstGeom prst="rect">
            <a:avLst/>
          </a:prstGeom>
        </p:spPr>
        <p:txBody>
          <a:bodyPr/>
          <a:lstStyle/>
          <a:p>
            <a:r>
              <a:t>Learning a sensitive bit </a:t>
            </a:r>
            <a:r>
              <a:rPr>
                <a:solidFill>
                  <a:srgbClr val="941100"/>
                </a:solidFill>
              </a:rPr>
              <a:t>utility</a:t>
            </a:r>
            <a:r>
              <a:t> </a:t>
            </a:r>
          </a:p>
        </p:txBody>
      </p:sp>
      <p:grpSp>
        <p:nvGrpSpPr>
          <p:cNvPr id="503" name="Group"/>
          <p:cNvGrpSpPr/>
          <p:nvPr/>
        </p:nvGrpSpPr>
        <p:grpSpPr>
          <a:xfrm>
            <a:off x="1724917" y="1701263"/>
            <a:ext cx="8742166" cy="2470759"/>
            <a:chOff x="-872029" y="-50801"/>
            <a:chExt cx="12433301" cy="3513968"/>
          </a:xfrm>
        </p:grpSpPr>
        <p:sp>
          <p:nvSpPr>
            <p:cNvPr id="489" name="say “YES” or “NO” at random"/>
            <p:cNvSpPr txBox="1"/>
            <p:nvPr/>
          </p:nvSpPr>
          <p:spPr>
            <a:xfrm>
              <a:off x="5729235" y="2468145"/>
              <a:ext cx="5325328" cy="5025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spcBef>
                  <a:spcPts val="4600"/>
                </a:spcBef>
                <a:defRPr sz="3000"/>
              </a:lvl1pPr>
            </a:lstStyle>
            <a:p>
              <a:r>
                <a:rPr sz="2109"/>
                <a:t>say “YES” or “NO” at random</a:t>
              </a:r>
            </a:p>
          </p:txBody>
        </p:sp>
        <p:grpSp>
          <p:nvGrpSpPr>
            <p:cNvPr id="494" name="Group"/>
            <p:cNvGrpSpPr/>
            <p:nvPr/>
          </p:nvGrpSpPr>
          <p:grpSpPr>
            <a:xfrm>
              <a:off x="-872029" y="-50801"/>
              <a:ext cx="12433301" cy="3513968"/>
              <a:chOff x="-872028" y="-366133"/>
              <a:chExt cx="12433300" cy="3513966"/>
            </a:xfrm>
          </p:grpSpPr>
          <p:pic>
            <p:nvPicPr>
              <p:cNvPr id="490" name="Rectangle" descr="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72029" y="-366134"/>
                <a:ext cx="12433301" cy="3513968"/>
              </a:xfrm>
              <a:prstGeom prst="rect">
                <a:avLst/>
              </a:prstGeom>
              <a:effectLst/>
            </p:spPr>
          </p:pic>
          <p:sp>
            <p:nvSpPr>
              <p:cNvPr id="492" name="Worker’s actions"/>
              <p:cNvSpPr txBox="1"/>
              <p:nvPr/>
            </p:nvSpPr>
            <p:spPr>
              <a:xfrm>
                <a:off x="3325976" y="-243271"/>
                <a:ext cx="4037290" cy="6343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33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20"/>
                  <a:t>Worker’s actions</a:t>
                </a:r>
              </a:p>
            </p:txBody>
          </p:sp>
          <p:pic>
            <p:nvPicPr>
              <p:cNvPr id="493" name="98997-200.png" descr="98997-200.png"/>
              <p:cNvPicPr>
                <a:picLocks noChangeAspect="1"/>
              </p:cNvPicPr>
              <p:nvPr/>
            </p:nvPicPr>
            <p:blipFill>
              <a:blip r:embed="rId4">
                <a:alphaModFix amt="41629"/>
              </a:blip>
              <a:srcRect l="24283" r="23652"/>
              <a:stretch>
                <a:fillRect/>
              </a:stretch>
            </p:blipFill>
            <p:spPr>
              <a:xfrm rot="21584052">
                <a:off x="-348292" y="24539"/>
                <a:ext cx="1046494" cy="20100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95" name="flip a coin,  in private"/>
            <p:cNvSpPr txBox="1"/>
            <p:nvPr/>
          </p:nvSpPr>
          <p:spPr>
            <a:xfrm>
              <a:off x="-575702" y="2257092"/>
              <a:ext cx="1641416" cy="9246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spcBef>
                  <a:spcPts val="3234"/>
                </a:spcBef>
                <a:defRPr sz="3000"/>
              </a:pPr>
              <a:r>
                <a:rPr sz="2109"/>
                <a:t>flip a coin, </a:t>
              </a:r>
              <a:br>
                <a:rPr sz="2109"/>
              </a:br>
              <a:r>
                <a:rPr sz="2109"/>
                <a:t>in private</a:t>
              </a:r>
            </a:p>
          </p:txBody>
        </p:sp>
        <p:pic>
          <p:nvPicPr>
            <p:cNvPr id="496" name="Line" descr="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275680">
              <a:off x="986394" y="1424047"/>
              <a:ext cx="4746353" cy="457905"/>
            </a:xfrm>
            <a:prstGeom prst="rect">
              <a:avLst/>
            </a:prstGeom>
            <a:effectLst/>
          </p:spPr>
        </p:pic>
        <p:pic>
          <p:nvPicPr>
            <p:cNvPr id="498" name="Line" descr="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90703">
              <a:off x="935708" y="2195622"/>
              <a:ext cx="4730026" cy="457905"/>
            </a:xfrm>
            <a:prstGeom prst="rect">
              <a:avLst/>
            </a:prstGeom>
            <a:effectLst/>
          </p:spPr>
        </p:pic>
        <p:sp>
          <p:nvSpPr>
            <p:cNvPr id="500" name="heads"/>
            <p:cNvSpPr txBox="1"/>
            <p:nvPr/>
          </p:nvSpPr>
          <p:spPr>
            <a:xfrm rot="21177814">
              <a:off x="2441876" y="1128971"/>
              <a:ext cx="1034880" cy="5025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spcBef>
                  <a:spcPts val="4600"/>
                </a:spcBef>
                <a:defRPr sz="3000"/>
              </a:lvl1pPr>
            </a:lstStyle>
            <a:p>
              <a:r>
                <a:rPr sz="2109"/>
                <a:t>heads</a:t>
              </a:r>
            </a:p>
          </p:txBody>
        </p:sp>
        <p:sp>
          <p:nvSpPr>
            <p:cNvPr id="501" name="tails"/>
            <p:cNvSpPr txBox="1"/>
            <p:nvPr/>
          </p:nvSpPr>
          <p:spPr>
            <a:xfrm rot="444179">
              <a:off x="2410586" y="2384241"/>
              <a:ext cx="1176289" cy="502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spcBef>
                  <a:spcPts val="4600"/>
                </a:spcBef>
                <a:defRPr sz="3000"/>
              </a:lvl1pPr>
            </a:lstStyle>
            <a:p>
              <a:r>
                <a:rPr sz="2109" dirty="0"/>
                <a:t>tails</a:t>
              </a:r>
            </a:p>
          </p:txBody>
        </p:sp>
        <p:sp>
          <p:nvSpPr>
            <p:cNvPr id="502" name="say the truth"/>
            <p:cNvSpPr txBox="1"/>
            <p:nvPr/>
          </p:nvSpPr>
          <p:spPr>
            <a:xfrm>
              <a:off x="5742466" y="999498"/>
              <a:ext cx="2103249" cy="5025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spcBef>
                  <a:spcPts val="4600"/>
                </a:spcBef>
                <a:defRPr sz="3000"/>
              </a:lvl1pPr>
            </a:lstStyle>
            <a:p>
              <a:r>
                <a:rPr sz="2109"/>
                <a:t>say the truth</a:t>
              </a:r>
            </a:p>
          </p:txBody>
        </p:sp>
      </p:grpSp>
      <p:grpSp>
        <p:nvGrpSpPr>
          <p:cNvPr id="506" name="Company de-noises results:…"/>
          <p:cNvGrpSpPr/>
          <p:nvPr/>
        </p:nvGrpSpPr>
        <p:grpSpPr>
          <a:xfrm>
            <a:off x="1697892" y="4405028"/>
            <a:ext cx="5271592" cy="1844918"/>
            <a:chOff x="0" y="0"/>
            <a:chExt cx="7497373" cy="2623882"/>
          </a:xfrm>
        </p:grpSpPr>
        <p:sp>
          <p:nvSpPr>
            <p:cNvPr id="505" name="Company de-noises results:…"/>
            <p:cNvSpPr txBox="1"/>
            <p:nvPr/>
          </p:nvSpPr>
          <p:spPr>
            <a:xfrm>
              <a:off x="50800" y="50800"/>
              <a:ext cx="7395774" cy="2522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/>
            <a:p>
              <a:pPr defTabSz="394320">
                <a:lnSpc>
                  <a:spcPct val="120000"/>
                </a:lnSpc>
                <a:spcBef>
                  <a:spcPts val="492"/>
                </a:spcBef>
                <a:buClr>
                  <a:srgbClr val="535353"/>
                </a:buClr>
                <a:defRPr sz="3264"/>
              </a:pPr>
              <a:r>
                <a:rPr sz="2295"/>
                <a:t>Company de-noises results:</a:t>
              </a:r>
            </a:p>
            <a:p>
              <a:pPr defTabSz="394320">
                <a:lnSpc>
                  <a:spcPct val="120000"/>
                </a:lnSpc>
                <a:spcBef>
                  <a:spcPts val="492"/>
                </a:spcBef>
                <a:buClr>
                  <a:srgbClr val="535353"/>
                </a:buClr>
                <a:defRPr sz="3264"/>
              </a:pPr>
              <a:r>
                <a:rPr sz="2295"/>
                <a:t>E[# YES responses] = 0.25n+0.5⋅#true YES</a:t>
              </a:r>
              <a:br>
                <a:rPr sz="2295"/>
              </a:br>
              <a:r>
                <a:rPr sz="2295"/>
                <a:t>% people happy = 2⋅% YES responses - 0.5</a:t>
              </a:r>
            </a:p>
          </p:txBody>
        </p:sp>
        <p:pic>
          <p:nvPicPr>
            <p:cNvPr id="504" name="Company de-noises results:…" descr="Company de-noises results:…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7497374" cy="2623883"/>
            </a:xfrm>
            <a:prstGeom prst="rect">
              <a:avLst/>
            </a:prstGeom>
            <a:effectLst/>
          </p:spPr>
        </p:pic>
      </p:grpSp>
      <p:sp>
        <p:nvSpPr>
          <p:cNvPr id="50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54</a:t>
            </a:fld>
            <a:endParaRPr/>
          </a:p>
        </p:txBody>
      </p:sp>
      <p:sp>
        <p:nvSpPr>
          <p:cNvPr id="508" name="#people↑, p↑, accuracy↑…"/>
          <p:cNvSpPr txBox="1"/>
          <p:nvPr/>
        </p:nvSpPr>
        <p:spPr>
          <a:xfrm>
            <a:off x="6994395" y="4359241"/>
            <a:ext cx="3553957" cy="1936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66104" indent="-366104">
              <a:lnSpc>
                <a:spcPct val="120000"/>
              </a:lnSpc>
              <a:spcBef>
                <a:spcPts val="562"/>
              </a:spcBef>
              <a:buClr>
                <a:srgbClr val="5BC13E"/>
              </a:buClr>
              <a:buSzPct val="82000"/>
              <a:buChar char="✓"/>
              <a:defRPr sz="3500"/>
            </a:pPr>
            <a:r>
              <a:rPr sz="2461"/>
              <a:t>#people↑, p↑, accuracy↑ </a:t>
            </a:r>
          </a:p>
          <a:p>
            <a:pPr marL="366104" indent="-366104">
              <a:lnSpc>
                <a:spcPct val="120000"/>
              </a:lnSpc>
              <a:spcBef>
                <a:spcPts val="562"/>
              </a:spcBef>
              <a:buClr>
                <a:srgbClr val="5BC13E"/>
              </a:buClr>
              <a:buSzPct val="82000"/>
              <a:buChar char="✓"/>
              <a:defRPr sz="3500"/>
            </a:pPr>
            <a:r>
              <a:rPr sz="2461"/>
              <a:t>Learned stats it couldn’t obtain without 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9" name="Equation"/>
              <p:cNvSpPr txBox="1"/>
              <p:nvPr/>
            </p:nvSpPr>
            <p:spPr>
              <a:xfrm>
                <a:off x="6076551" y="3409551"/>
                <a:ext cx="54502" cy="1299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844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sz="844"/>
              </a:p>
            </p:txBody>
          </p:sp>
        </mc:Choice>
        <mc:Fallback>
          <p:sp>
            <p:nvSpPr>
              <p:cNvPr id="50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551" y="3409551"/>
                <a:ext cx="54502" cy="129907"/>
              </a:xfrm>
              <a:prstGeom prst="rect">
                <a:avLst/>
              </a:prstGeom>
              <a:blipFill>
                <a:blip r:embed="rId8"/>
                <a:stretch>
                  <a:fillRect l="-20000" r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03470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 advAuto="0"/>
      <p:bldP spid="508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4586-6DCB-A249-BCFC-DB13257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Method Ensures Differential Privacy!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D7304-FA66-B144-A5C3-5912D92EF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F7C29AD7-6B5B-7744-A3E5-C7A444F6E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1" y="812519"/>
            <a:ext cx="9428629" cy="54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4983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Learning from non-binary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from non-binary data</a:t>
            </a:r>
          </a:p>
        </p:txBody>
      </p:sp>
      <p:sp>
        <p:nvSpPr>
          <p:cNvPr id="514" name="Learning from binary sensitive data without collecting it…"/>
          <p:cNvSpPr txBox="1">
            <a:spLocks noGrp="1"/>
          </p:cNvSpPr>
          <p:nvPr>
            <p:ph type="body" idx="1"/>
          </p:nvPr>
        </p:nvSpPr>
        <p:spPr>
          <a:xfrm>
            <a:off x="609600" y="2479040"/>
            <a:ext cx="10972800" cy="3647123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5BC13E"/>
              </a:buClr>
              <a:buChar char="✓"/>
            </a:pPr>
            <a:r>
              <a:rPr dirty="0"/>
              <a:t>Learning from binary sensitive data without collecting it</a:t>
            </a:r>
          </a:p>
          <a:p>
            <a:pPr>
              <a:buClr>
                <a:srgbClr val="535353"/>
              </a:buClr>
              <a:buChar char="‣"/>
            </a:pPr>
            <a:r>
              <a:rPr dirty="0"/>
              <a:t>What about non-binary data?</a:t>
            </a:r>
          </a:p>
        </p:txBody>
      </p:sp>
      <p:sp>
        <p:nvSpPr>
          <p:cNvPr id="5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594316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Learning the distribution of salaries w/ local D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the distribution of salaries w/ local DP</a:t>
            </a:r>
          </a:p>
        </p:txBody>
      </p:sp>
      <p:sp>
        <p:nvSpPr>
          <p:cNvPr id="518" name="50-60k"/>
          <p:cNvSpPr txBox="1"/>
          <p:nvPr/>
        </p:nvSpPr>
        <p:spPr>
          <a:xfrm>
            <a:off x="3176066" y="2979736"/>
            <a:ext cx="71494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50-60k</a:t>
            </a:r>
          </a:p>
        </p:txBody>
      </p:sp>
      <p:sp>
        <p:nvSpPr>
          <p:cNvPr id="519" name="60-70k"/>
          <p:cNvSpPr txBox="1"/>
          <p:nvPr/>
        </p:nvSpPr>
        <p:spPr>
          <a:xfrm>
            <a:off x="4357788" y="2979736"/>
            <a:ext cx="71494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60-70k</a:t>
            </a:r>
          </a:p>
        </p:txBody>
      </p:sp>
      <p:sp>
        <p:nvSpPr>
          <p:cNvPr id="520" name="70-80k"/>
          <p:cNvSpPr txBox="1"/>
          <p:nvPr/>
        </p:nvSpPr>
        <p:spPr>
          <a:xfrm>
            <a:off x="5615445" y="2979736"/>
            <a:ext cx="71494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70-80k</a:t>
            </a:r>
          </a:p>
        </p:txBody>
      </p:sp>
      <p:sp>
        <p:nvSpPr>
          <p:cNvPr id="521" name="80-90k"/>
          <p:cNvSpPr txBox="1"/>
          <p:nvPr/>
        </p:nvSpPr>
        <p:spPr>
          <a:xfrm>
            <a:off x="6697526" y="2979736"/>
            <a:ext cx="71494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80-90k</a:t>
            </a:r>
          </a:p>
        </p:txBody>
      </p:sp>
      <p:sp>
        <p:nvSpPr>
          <p:cNvPr id="522" name="90-100k"/>
          <p:cNvSpPr txBox="1"/>
          <p:nvPr/>
        </p:nvSpPr>
        <p:spPr>
          <a:xfrm>
            <a:off x="7817054" y="2979736"/>
            <a:ext cx="83195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90-100k</a:t>
            </a:r>
          </a:p>
        </p:txBody>
      </p:sp>
      <p:sp>
        <p:nvSpPr>
          <p:cNvPr id="523" name="…"/>
          <p:cNvSpPr txBox="1"/>
          <p:nvPr/>
        </p:nvSpPr>
        <p:spPr>
          <a:xfrm>
            <a:off x="9069924" y="2979736"/>
            <a:ext cx="23083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…</a:t>
            </a:r>
          </a:p>
        </p:txBody>
      </p:sp>
      <p:pic>
        <p:nvPicPr>
          <p:cNvPr id="524" name="98997-200.png" descr="98997-200.png"/>
          <p:cNvPicPr>
            <a:picLocks noChangeAspect="1"/>
          </p:cNvPicPr>
          <p:nvPr/>
        </p:nvPicPr>
        <p:blipFill>
          <a:blip r:embed="rId2">
            <a:alphaModFix amt="41629"/>
          </a:blip>
          <a:srcRect l="24283" r="23652"/>
          <a:stretch>
            <a:fillRect/>
          </a:stretch>
        </p:blipFill>
        <p:spPr>
          <a:xfrm rot="21584052">
            <a:off x="3288690" y="4046403"/>
            <a:ext cx="735815" cy="1413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98997-200.png" descr="98997-200.png"/>
          <p:cNvPicPr>
            <a:picLocks noChangeAspect="1"/>
          </p:cNvPicPr>
          <p:nvPr/>
        </p:nvPicPr>
        <p:blipFill>
          <a:blip r:embed="rId2">
            <a:alphaModFix amt="41629"/>
          </a:blip>
          <a:srcRect l="24283" r="23652"/>
          <a:stretch>
            <a:fillRect/>
          </a:stretch>
        </p:blipFill>
        <p:spPr>
          <a:xfrm rot="21584052">
            <a:off x="4470412" y="4046403"/>
            <a:ext cx="735815" cy="1413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98997-200.png" descr="98997-200.png"/>
          <p:cNvPicPr>
            <a:picLocks noChangeAspect="1"/>
          </p:cNvPicPr>
          <p:nvPr/>
        </p:nvPicPr>
        <p:blipFill>
          <a:blip r:embed="rId2">
            <a:alphaModFix amt="41629"/>
          </a:blip>
          <a:srcRect l="24283" r="23652"/>
          <a:stretch>
            <a:fillRect/>
          </a:stretch>
        </p:blipFill>
        <p:spPr>
          <a:xfrm rot="21584052">
            <a:off x="5692593" y="4046403"/>
            <a:ext cx="735816" cy="1413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98997-200.png" descr="98997-200.png"/>
          <p:cNvPicPr>
            <a:picLocks noChangeAspect="1"/>
          </p:cNvPicPr>
          <p:nvPr/>
        </p:nvPicPr>
        <p:blipFill>
          <a:blip r:embed="rId2">
            <a:alphaModFix amt="41629"/>
          </a:blip>
          <a:srcRect l="24283" r="23652"/>
          <a:stretch>
            <a:fillRect/>
          </a:stretch>
        </p:blipFill>
        <p:spPr>
          <a:xfrm rot="21584052">
            <a:off x="6810151" y="4046403"/>
            <a:ext cx="735815" cy="1413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98997-200.png" descr="98997-200.png"/>
          <p:cNvPicPr>
            <a:picLocks noChangeAspect="1"/>
          </p:cNvPicPr>
          <p:nvPr/>
        </p:nvPicPr>
        <p:blipFill>
          <a:blip r:embed="rId2">
            <a:alphaModFix amt="41629"/>
          </a:blip>
          <a:srcRect l="24283" r="23652"/>
          <a:stretch>
            <a:fillRect/>
          </a:stretch>
        </p:blipFill>
        <p:spPr>
          <a:xfrm rot="21584052">
            <a:off x="8010045" y="4046403"/>
            <a:ext cx="735815" cy="1413297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…"/>
          <p:cNvSpPr txBox="1"/>
          <p:nvPr/>
        </p:nvSpPr>
        <p:spPr>
          <a:xfrm>
            <a:off x="2720239" y="2979736"/>
            <a:ext cx="23083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…</a:t>
            </a:r>
          </a:p>
        </p:txBody>
      </p:sp>
      <p:sp>
        <p:nvSpPr>
          <p:cNvPr id="530" name="0"/>
          <p:cNvSpPr txBox="1"/>
          <p:nvPr/>
        </p:nvSpPr>
        <p:spPr>
          <a:xfrm>
            <a:off x="3536071" y="3605130"/>
            <a:ext cx="18915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0</a:t>
            </a:r>
          </a:p>
        </p:txBody>
      </p:sp>
      <p:sp>
        <p:nvSpPr>
          <p:cNvPr id="531" name="1"/>
          <p:cNvSpPr txBox="1"/>
          <p:nvPr/>
        </p:nvSpPr>
        <p:spPr>
          <a:xfrm>
            <a:off x="4738022" y="3605130"/>
            <a:ext cx="18915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1</a:t>
            </a:r>
          </a:p>
        </p:txBody>
      </p:sp>
      <p:sp>
        <p:nvSpPr>
          <p:cNvPr id="532" name="0"/>
          <p:cNvSpPr txBox="1"/>
          <p:nvPr/>
        </p:nvSpPr>
        <p:spPr>
          <a:xfrm>
            <a:off x="5939974" y="3605130"/>
            <a:ext cx="18915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0</a:t>
            </a:r>
          </a:p>
        </p:txBody>
      </p:sp>
      <p:sp>
        <p:nvSpPr>
          <p:cNvPr id="533" name="0"/>
          <p:cNvSpPr txBox="1"/>
          <p:nvPr/>
        </p:nvSpPr>
        <p:spPr>
          <a:xfrm>
            <a:off x="7057531" y="3605130"/>
            <a:ext cx="18915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0</a:t>
            </a:r>
          </a:p>
        </p:txBody>
      </p:sp>
      <p:sp>
        <p:nvSpPr>
          <p:cNvPr id="534" name="0"/>
          <p:cNvSpPr txBox="1"/>
          <p:nvPr/>
        </p:nvSpPr>
        <p:spPr>
          <a:xfrm>
            <a:off x="8343877" y="3605130"/>
            <a:ext cx="18915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0</a:t>
            </a:r>
          </a:p>
        </p:txBody>
      </p:sp>
      <p:sp>
        <p:nvSpPr>
          <p:cNvPr id="535" name="Salary: 65k"/>
          <p:cNvSpPr txBox="1"/>
          <p:nvPr/>
        </p:nvSpPr>
        <p:spPr>
          <a:xfrm>
            <a:off x="5161653" y="2342340"/>
            <a:ext cx="135620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Salary: 65k</a:t>
            </a:r>
          </a:p>
        </p:txBody>
      </p:sp>
      <p:sp>
        <p:nvSpPr>
          <p:cNvPr id="536" name="Rectangle"/>
          <p:cNvSpPr/>
          <p:nvPr/>
        </p:nvSpPr>
        <p:spPr>
          <a:xfrm>
            <a:off x="3098408" y="3508705"/>
            <a:ext cx="1169947" cy="541986"/>
          </a:xfrm>
          <a:prstGeom prst="rect">
            <a:avLst/>
          </a:prstGeom>
          <a:ln w="381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Rectangle"/>
          <p:cNvSpPr/>
          <p:nvPr/>
        </p:nvSpPr>
        <p:spPr>
          <a:xfrm>
            <a:off x="4281948" y="3508705"/>
            <a:ext cx="1169947" cy="541986"/>
          </a:xfrm>
          <a:prstGeom prst="rect">
            <a:avLst/>
          </a:prstGeom>
          <a:ln w="381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8" name="Rectangle"/>
          <p:cNvSpPr/>
          <p:nvPr/>
        </p:nvSpPr>
        <p:spPr>
          <a:xfrm>
            <a:off x="5441622" y="3508705"/>
            <a:ext cx="1169947" cy="541986"/>
          </a:xfrm>
          <a:prstGeom prst="rect">
            <a:avLst/>
          </a:prstGeom>
          <a:ln w="381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Rectangle"/>
          <p:cNvSpPr/>
          <p:nvPr/>
        </p:nvSpPr>
        <p:spPr>
          <a:xfrm>
            <a:off x="7793001" y="3508705"/>
            <a:ext cx="1169948" cy="541986"/>
          </a:xfrm>
          <a:prstGeom prst="rect">
            <a:avLst/>
          </a:prstGeom>
          <a:ln w="381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0" name="Rectangle"/>
          <p:cNvSpPr/>
          <p:nvPr/>
        </p:nvSpPr>
        <p:spPr>
          <a:xfrm>
            <a:off x="6620497" y="3508705"/>
            <a:ext cx="1169948" cy="541986"/>
          </a:xfrm>
          <a:prstGeom prst="rect">
            <a:avLst/>
          </a:prstGeom>
          <a:ln w="381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1" name="Rectangle"/>
          <p:cNvSpPr/>
          <p:nvPr/>
        </p:nvSpPr>
        <p:spPr>
          <a:xfrm>
            <a:off x="8965505" y="3508705"/>
            <a:ext cx="1169948" cy="541986"/>
          </a:xfrm>
          <a:prstGeom prst="rect">
            <a:avLst/>
          </a:prstGeom>
          <a:ln w="381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2" name="…"/>
          <p:cNvSpPr txBox="1"/>
          <p:nvPr/>
        </p:nvSpPr>
        <p:spPr>
          <a:xfrm>
            <a:off x="9349561" y="3605130"/>
            <a:ext cx="23083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…</a:t>
            </a:r>
          </a:p>
        </p:txBody>
      </p:sp>
      <p:sp>
        <p:nvSpPr>
          <p:cNvPr id="543" name="Rectangle"/>
          <p:cNvSpPr/>
          <p:nvPr/>
        </p:nvSpPr>
        <p:spPr>
          <a:xfrm>
            <a:off x="1926700" y="3508705"/>
            <a:ext cx="1169948" cy="541986"/>
          </a:xfrm>
          <a:prstGeom prst="rect">
            <a:avLst/>
          </a:prstGeom>
          <a:ln w="381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…"/>
          <p:cNvSpPr txBox="1"/>
          <p:nvPr/>
        </p:nvSpPr>
        <p:spPr>
          <a:xfrm>
            <a:off x="2310756" y="3605130"/>
            <a:ext cx="23083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…</a:t>
            </a:r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5246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 animBg="1" advAuto="0"/>
      <p:bldP spid="519" grpId="0" animBg="1" advAuto="0"/>
      <p:bldP spid="520" grpId="0" animBg="1" advAuto="0"/>
      <p:bldP spid="521" grpId="0" animBg="1" advAuto="0"/>
      <p:bldP spid="522" grpId="0" animBg="1" advAuto="0"/>
      <p:bldP spid="523" grpId="0" animBg="1" advAuto="0"/>
      <p:bldP spid="524" grpId="0" animBg="1" advAuto="0"/>
      <p:bldP spid="525" grpId="0" animBg="1" advAuto="0"/>
      <p:bldP spid="526" grpId="0" animBg="1" advAuto="0"/>
      <p:bldP spid="527" grpId="0" animBg="1" advAuto="0"/>
      <p:bldP spid="528" grpId="0" animBg="1" advAuto="0"/>
      <p:bldP spid="529" grpId="0" animBg="1" advAuto="0"/>
      <p:bldP spid="530" grpId="0" animBg="1" advAuto="0"/>
      <p:bldP spid="531" grpId="0" animBg="1" advAuto="0"/>
      <p:bldP spid="532" grpId="0" animBg="1" advAuto="0"/>
      <p:bldP spid="533" grpId="0" animBg="1" advAuto="0"/>
      <p:bldP spid="534" grpId="0" animBg="1" advAuto="0"/>
      <p:bldP spid="536" grpId="0" animBg="1" advAuto="0"/>
      <p:bldP spid="537" grpId="0" animBg="1" advAuto="0"/>
      <p:bldP spid="538" grpId="0" animBg="1" advAuto="0"/>
      <p:bldP spid="539" grpId="0" animBg="1" advAuto="0"/>
      <p:bldP spid="540" grpId="0" animBg="1" advAuto="0"/>
      <p:bldP spid="541" grpId="0" animBg="1" advAuto="0"/>
      <p:bldP spid="542" grpId="0" animBg="1" advAuto="0"/>
      <p:bldP spid="543" grpId="0" animBg="1" advAuto="0"/>
      <p:bldP spid="544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Utility: Learning an unknown distribution"/>
          <p:cNvSpPr txBox="1">
            <a:spLocks noGrp="1"/>
          </p:cNvSpPr>
          <p:nvPr>
            <p:ph type="title"/>
          </p:nvPr>
        </p:nvSpPr>
        <p:spPr>
          <a:xfrm>
            <a:off x="1774031" y="178594"/>
            <a:ext cx="8815468" cy="1714500"/>
          </a:xfrm>
          <a:prstGeom prst="rect">
            <a:avLst/>
          </a:prstGeom>
        </p:spPr>
        <p:txBody>
          <a:bodyPr/>
          <a:lstStyle/>
          <a:p>
            <a:r>
              <a:t>Utility: Learning an unknown distribution</a:t>
            </a:r>
          </a:p>
        </p:txBody>
      </p:sp>
      <p:pic>
        <p:nvPicPr>
          <p:cNvPr id="548" name="normal.pdf" descr="normal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73" y="3049962"/>
            <a:ext cx="9001125" cy="3214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1" name="true distribution…"/>
          <p:cNvGrpSpPr/>
          <p:nvPr/>
        </p:nvGrpSpPr>
        <p:grpSpPr>
          <a:xfrm>
            <a:off x="8528760" y="1694330"/>
            <a:ext cx="4121477" cy="1241741"/>
            <a:chOff x="-137962" y="-473942"/>
            <a:chExt cx="4444071" cy="2084064"/>
          </a:xfrm>
        </p:grpSpPr>
        <p:sp>
          <p:nvSpPr>
            <p:cNvPr id="550" name="true distribution…"/>
            <p:cNvSpPr txBox="1"/>
            <p:nvPr/>
          </p:nvSpPr>
          <p:spPr>
            <a:xfrm>
              <a:off x="50800" y="50800"/>
              <a:ext cx="4255309" cy="1508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/>
            <a:p>
              <a:pPr>
                <a:lnSpc>
                  <a:spcPct val="20000"/>
                </a:lnSpc>
                <a:spcBef>
                  <a:spcPts val="3375"/>
                </a:spcBef>
                <a:defRPr sz="3500"/>
              </a:pPr>
              <a:r>
                <a:rPr sz="2461">
                  <a:solidFill>
                    <a:srgbClr val="0D450E"/>
                  </a:solidFill>
                </a:rPr>
                <a:t>true distribution</a:t>
              </a:r>
            </a:p>
            <a:p>
              <a:pPr>
                <a:lnSpc>
                  <a:spcPct val="20000"/>
                </a:lnSpc>
                <a:spcBef>
                  <a:spcPts val="3375"/>
                </a:spcBef>
                <a:defRPr sz="3500">
                  <a:solidFill>
                    <a:srgbClr val="4AA92E"/>
                  </a:solidFill>
                </a:defRPr>
              </a:pPr>
              <a:r>
                <a:rPr sz="2461"/>
                <a:t>estimate of distribution</a:t>
              </a:r>
            </a:p>
          </p:txBody>
        </p:sp>
        <p:pic>
          <p:nvPicPr>
            <p:cNvPr id="549" name="true distribution…" descr="true distribution…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7962" y="-473942"/>
              <a:ext cx="3712195" cy="2084064"/>
            </a:xfrm>
            <a:prstGeom prst="rect">
              <a:avLst/>
            </a:prstGeom>
            <a:effectLst/>
          </p:spPr>
        </p:pic>
      </p:grpSp>
      <p:sp>
        <p:nvSpPr>
          <p:cNvPr id="552" name="ε=ln 3"/>
          <p:cNvSpPr txBox="1"/>
          <p:nvPr/>
        </p:nvSpPr>
        <p:spPr>
          <a:xfrm>
            <a:off x="1522273" y="1984684"/>
            <a:ext cx="1830950" cy="45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1" indent="160729">
              <a:defRPr sz="35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461"/>
              <a:t>ε=ln 3</a:t>
            </a:r>
          </a:p>
        </p:txBody>
      </p:sp>
      <p:sp>
        <p:nvSpPr>
          <p:cNvPr id="55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567028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5C54D-07EC-8042-A8E4-F812C880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Laplace Mechanism vs Randomized Response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FE0D7-E92C-3B44-8E27-9CCC6F942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858838"/>
            <a:ext cx="10972800" cy="49831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Privacy </a:t>
            </a:r>
          </a:p>
          <a:p>
            <a:pPr lvl="1"/>
            <a:r>
              <a:rPr lang="en-US" dirty="0"/>
              <a:t>Provide the same </a:t>
            </a:r>
            <a:r>
              <a:rPr lang="el-GR" dirty="0"/>
              <a:t>ε-</a:t>
            </a:r>
            <a:r>
              <a:rPr lang="en-US" dirty="0"/>
              <a:t>differential privacy guarantee </a:t>
            </a:r>
          </a:p>
          <a:p>
            <a:pPr lvl="1"/>
            <a:r>
              <a:rPr lang="en-US" dirty="0"/>
              <a:t>Laplace mechanism assumes data collected is trusted </a:t>
            </a:r>
          </a:p>
          <a:p>
            <a:pPr lvl="1"/>
            <a:r>
              <a:rPr lang="en-US" dirty="0"/>
              <a:t>Randomized Response does not require data collected to be trusted </a:t>
            </a:r>
          </a:p>
          <a:p>
            <a:pPr lvl="1"/>
            <a:r>
              <a:rPr lang="en-US" dirty="0"/>
              <a:t>Also called a </a:t>
            </a:r>
            <a:r>
              <a:rPr lang="en-US" i="1" dirty="0"/>
              <a:t>Local </a:t>
            </a:r>
            <a:r>
              <a:rPr lang="en-US" dirty="0"/>
              <a:t>Algorithm, since each record is perturbed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9408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8232-B966-8744-B26A-8FC7A2C5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“Anonymous” is not enough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E2BE57-9BFF-9146-8576-2530E236E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91" y="1146175"/>
            <a:ext cx="10584556" cy="49799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8E5DA-E645-DC42-9D6E-17BF5A936D7D}"/>
              </a:ext>
            </a:extLst>
          </p:cNvPr>
          <p:cNvSpPr txBox="1"/>
          <p:nvPr/>
        </p:nvSpPr>
        <p:spPr>
          <a:xfrm>
            <a:off x="203200" y="5821680"/>
            <a:ext cx="549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Machanavajjhala</a:t>
            </a:r>
            <a:r>
              <a:rPr lang="en-US" dirty="0"/>
              <a:t>, Hay, He. Differential Privacy in the Wild</a:t>
            </a:r>
          </a:p>
        </p:txBody>
      </p:sp>
    </p:spTree>
    <p:extLst>
      <p:ext uri="{BB962C8B-B14F-4D97-AF65-F5344CB8AC3E}">
        <p14:creationId xmlns:p14="http://schemas.microsoft.com/office/powerpoint/2010/main" val="770543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EA60-CF9E-8644-BA64-1D983D27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Laplace Mechanism vs Randomized Response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FA962-8E7A-C749-AD7F-D09BA6367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37418"/>
            <a:ext cx="10972800" cy="49831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Utility </a:t>
            </a:r>
          </a:p>
          <a:p>
            <a:pPr lvl="1"/>
            <a:r>
              <a:rPr lang="en-US" dirty="0"/>
              <a:t>Suppose a database with N records where </a:t>
            </a:r>
            <a:r>
              <a:rPr lang="el-GR" dirty="0"/>
              <a:t>μ</a:t>
            </a:r>
            <a:r>
              <a:rPr lang="en-US" dirty="0"/>
              <a:t>*N records have disease = Y. </a:t>
            </a:r>
          </a:p>
          <a:p>
            <a:pPr lvl="1"/>
            <a:r>
              <a:rPr lang="en-US" dirty="0"/>
              <a:t>Query: #rows with Disease = Y </a:t>
            </a:r>
          </a:p>
          <a:p>
            <a:pPr lvl="1"/>
            <a:r>
              <a:rPr lang="en-US" dirty="0"/>
              <a:t>Std dev of Laplace mechanism answer: </a:t>
            </a:r>
            <a:r>
              <a:rPr lang="en-US" b="1" dirty="0"/>
              <a:t>O(1/</a:t>
            </a:r>
            <a:r>
              <a:rPr lang="el-GR" b="1" dirty="0"/>
              <a:t>ε) </a:t>
            </a:r>
            <a:endParaRPr lang="en-US" b="1" dirty="0"/>
          </a:p>
          <a:p>
            <a:pPr lvl="1"/>
            <a:r>
              <a:rPr lang="en-US" dirty="0"/>
              <a:t>Std dev of Randomized Response answer: </a:t>
            </a:r>
            <a:r>
              <a:rPr lang="en-US" b="1" dirty="0"/>
              <a:t>O(√N)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3910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A Metaphor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Metaphor</a:t>
            </a:r>
          </a:p>
          <a:p>
            <a:r>
              <a:rPr dirty="0"/>
              <a:t>for scaling it up</a:t>
            </a:r>
          </a:p>
        </p:txBody>
      </p:sp>
      <p:pic>
        <p:nvPicPr>
          <p:cNvPr id="556" name="Screen Shot 2015-11-05 at 1.26.37 PM.png" descr="Screen Shot 2015-11-05 at 1.26.3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086" y="491133"/>
            <a:ext cx="3821906" cy="5875734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Slide: I. Mironov"/>
          <p:cNvSpPr txBox="1"/>
          <p:nvPr/>
        </p:nvSpPr>
        <p:spPr>
          <a:xfrm>
            <a:off x="1567187" y="6522128"/>
            <a:ext cx="114441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r>
              <a:rPr sz="1266"/>
              <a:t>Slide: I. Mironov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61</a:t>
            </a:fld>
            <a:endParaRPr/>
          </a:p>
        </p:txBody>
      </p:sp>
      <p:pic>
        <p:nvPicPr>
          <p:cNvPr id="559" name="Screen Shot 2015-11-05 at 1.26.55 PM.png" descr="Screen Shot 2015-11-05 at 1.26.55 PM.png"/>
          <p:cNvPicPr>
            <a:picLocks noChangeAspect="1"/>
          </p:cNvPicPr>
          <p:nvPr/>
        </p:nvPicPr>
        <p:blipFill>
          <a:blip r:embed="rId3"/>
          <a:srcRect l="37053"/>
          <a:stretch>
            <a:fillRect/>
          </a:stretch>
        </p:blipFill>
        <p:spPr>
          <a:xfrm>
            <a:off x="7637979" y="5794367"/>
            <a:ext cx="397911" cy="356543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Each person"/>
          <p:cNvSpPr txBox="1"/>
          <p:nvPr/>
        </p:nvSpPr>
        <p:spPr>
          <a:xfrm>
            <a:off x="2821822" y="1388846"/>
            <a:ext cx="1487331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Each person</a:t>
            </a:r>
          </a:p>
        </p:txBody>
      </p:sp>
      <p:pic>
        <p:nvPicPr>
          <p:cNvPr id="561" name="Screen Shot 2015-11-05 at 1.27.05 PM.png" descr="Screen Shot 2015-11-05 at 1.27.05 PM.png"/>
          <p:cNvPicPr>
            <a:picLocks noChangeAspect="1"/>
          </p:cNvPicPr>
          <p:nvPr/>
        </p:nvPicPr>
        <p:blipFill>
          <a:blip r:embed="rId4"/>
          <a:srcRect l="40497"/>
          <a:stretch>
            <a:fillRect/>
          </a:stretch>
        </p:blipFill>
        <p:spPr>
          <a:xfrm>
            <a:off x="4930873" y="1920240"/>
            <a:ext cx="2330253" cy="2249470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Randomized response"/>
          <p:cNvSpPr txBox="1"/>
          <p:nvPr/>
        </p:nvSpPr>
        <p:spPr>
          <a:xfrm>
            <a:off x="1696817" y="5379141"/>
            <a:ext cx="271843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Randomized response </a:t>
            </a:r>
          </a:p>
        </p:txBody>
      </p:sp>
      <p:pic>
        <p:nvPicPr>
          <p:cNvPr id="563" name="Line" descr="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9285461">
            <a:off x="3030965" y="4333872"/>
            <a:ext cx="2447457" cy="3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795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559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90392 -0.358067" pathEditMode="relative">
                                      <p:cBhvr>
                                        <p:cTn id="12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2" dur="1000" fill="hold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0" animBg="1" advAuto="0"/>
      <p:bldP spid="559" grpId="0" animBg="1" advAuto="0"/>
      <p:bldP spid="559" grpId="1" animBg="1" advAuto="0"/>
      <p:bldP spid="559" grpId="2" animBg="1" advAuto="0"/>
      <p:bldP spid="560" grpId="0" animBg="1" advAuto="0"/>
      <p:bldP spid="561" grpId="0" animBg="1" advAuto="0"/>
      <p:bldP spid="562" grpId="0" animBg="1" advAuto="0"/>
      <p:bldP spid="563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Big picture rema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picture remains</a:t>
            </a:r>
          </a:p>
        </p:txBody>
      </p:sp>
      <p:pic>
        <p:nvPicPr>
          <p:cNvPr id="567" name="Screen Shot 2015-11-05 at 1.27.13 PM.png" descr="Screen Shot 2015-11-05 at 1.27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83" y="513457"/>
            <a:ext cx="3893344" cy="5831086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lide: I. Mironov"/>
          <p:cNvSpPr txBox="1"/>
          <p:nvPr/>
        </p:nvSpPr>
        <p:spPr>
          <a:xfrm>
            <a:off x="1567187" y="6522128"/>
            <a:ext cx="114441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r>
              <a:rPr sz="1266"/>
              <a:t>Slide: I. Mironov</a:t>
            </a:r>
          </a:p>
        </p:txBody>
      </p:sp>
      <p:sp>
        <p:nvSpPr>
          <p:cNvPr id="5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28112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Rappor in Chro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Rappor in Chrome</a:t>
            </a:r>
          </a:p>
        </p:txBody>
      </p:sp>
      <p:sp>
        <p:nvSpPr>
          <p:cNvPr id="572" name="Use Bloom filter to represent home pages…"/>
          <p:cNvSpPr txBox="1">
            <a:spLocks noGrp="1"/>
          </p:cNvSpPr>
          <p:nvPr>
            <p:ph type="body" sz="half" idx="1"/>
          </p:nvPr>
        </p:nvSpPr>
        <p:spPr>
          <a:xfrm>
            <a:off x="375920" y="3245593"/>
            <a:ext cx="10187580" cy="3360899"/>
          </a:xfrm>
          <a:prstGeom prst="rect">
            <a:avLst/>
          </a:prstGeom>
        </p:spPr>
        <p:txBody>
          <a:bodyPr/>
          <a:lstStyle/>
          <a:p>
            <a:pPr marL="289222" indent="-289222" defTabSz="324493">
              <a:lnSpc>
                <a:spcPct val="100000"/>
              </a:lnSpc>
              <a:spcBef>
                <a:spcPts val="2531"/>
              </a:spcBef>
              <a:defRPr sz="3634"/>
            </a:pPr>
            <a:r>
              <a:rPr sz="2500" dirty="0"/>
              <a:t>Use Bloom filter to represent home pages</a:t>
            </a:r>
          </a:p>
          <a:p>
            <a:pPr marL="289222" indent="-289222" defTabSz="324493">
              <a:lnSpc>
                <a:spcPct val="100000"/>
              </a:lnSpc>
              <a:spcBef>
                <a:spcPts val="2531"/>
              </a:spcBef>
              <a:defRPr sz="3634"/>
            </a:pPr>
            <a:r>
              <a:rPr sz="2500" dirty="0"/>
              <a:t>Run randomized response on it</a:t>
            </a:r>
          </a:p>
          <a:p>
            <a:pPr marL="289222" indent="-289222" defTabSz="324493">
              <a:lnSpc>
                <a:spcPct val="100000"/>
              </a:lnSpc>
              <a:spcBef>
                <a:spcPts val="2531"/>
              </a:spcBef>
              <a:defRPr sz="3634"/>
            </a:pPr>
            <a:r>
              <a:rPr sz="2500" dirty="0"/>
              <a:t>Avoid creating a new persistent identifier via a two-level randomized response</a:t>
            </a:r>
            <a:endParaRPr lang="en-US" sz="2500" dirty="0"/>
          </a:p>
          <a:p>
            <a:pPr marL="289222" indent="-289222" defTabSz="324493">
              <a:lnSpc>
                <a:spcPct val="100000"/>
              </a:lnSpc>
              <a:spcBef>
                <a:spcPts val="2531"/>
              </a:spcBef>
              <a:defRPr sz="3634"/>
            </a:pPr>
            <a:r>
              <a:rPr sz="2500" dirty="0"/>
              <a:t>Google: run a smarter de-noising procedure</a:t>
            </a:r>
          </a:p>
        </p:txBody>
      </p:sp>
      <p:grpSp>
        <p:nvGrpSpPr>
          <p:cNvPr id="575" name="Chrome’s goal: identify unwanted software hijacking user home pages without collecting the home pages"/>
          <p:cNvGrpSpPr/>
          <p:nvPr/>
        </p:nvGrpSpPr>
        <p:grpSpPr>
          <a:xfrm>
            <a:off x="1728370" y="1656006"/>
            <a:ext cx="8735261" cy="1463126"/>
            <a:chOff x="0" y="0"/>
            <a:chExt cx="12423481" cy="2080888"/>
          </a:xfrm>
        </p:grpSpPr>
        <p:sp>
          <p:nvSpPr>
            <p:cNvPr id="574" name="Chrome’s goal: identify unwanted software hijacking user home pages without collecting the home pages"/>
            <p:cNvSpPr txBox="1"/>
            <p:nvPr/>
          </p:nvSpPr>
          <p:spPr>
            <a:xfrm>
              <a:off x="50799" y="50800"/>
              <a:ext cx="12321883" cy="1979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rmAutofit lnSpcReduction="10000"/>
            </a:bodyPr>
            <a:lstStyle/>
            <a:p>
              <a:pPr defTabSz="365568">
                <a:spcBef>
                  <a:spcPts val="2812"/>
                </a:spcBef>
                <a:defRPr sz="4539" b="1" i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3191"/>
                <a:t>Chrome’s goal: identify unwanted software hijacking user home pages without collecting the home pages</a:t>
              </a:r>
            </a:p>
          </p:txBody>
        </p:sp>
        <p:pic>
          <p:nvPicPr>
            <p:cNvPr id="573" name="Chrome’s goal: identify unwanted software hijacking user home pages without collecting the home pages" descr="Chrome’s goal: identify unwanted software hijacking user home pages without collecting the home pag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12423483" cy="2080889"/>
            </a:xfrm>
            <a:prstGeom prst="rect">
              <a:avLst/>
            </a:prstGeom>
            <a:effectLst/>
          </p:spPr>
        </p:pic>
      </p:grpSp>
      <p:sp>
        <p:nvSpPr>
          <p:cNvPr id="576" name="https://github.com/google/rappor"/>
          <p:cNvSpPr txBox="1"/>
          <p:nvPr/>
        </p:nvSpPr>
        <p:spPr>
          <a:xfrm>
            <a:off x="4425762" y="1318094"/>
            <a:ext cx="3335337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/>
            </a:lvl1pPr>
          </a:lstStyle>
          <a:p>
            <a:r>
              <a:rPr sz="1828"/>
              <a:t>https://github.com/google/rappor</a:t>
            </a:r>
          </a:p>
        </p:txBody>
      </p:sp>
      <p:grpSp>
        <p:nvGrpSpPr>
          <p:cNvPr id="579" name="100+ use cases"/>
          <p:cNvGrpSpPr/>
          <p:nvPr/>
        </p:nvGrpSpPr>
        <p:grpSpPr>
          <a:xfrm rot="1713468">
            <a:off x="7721960" y="3682012"/>
            <a:ext cx="2924021" cy="580431"/>
            <a:chOff x="-1" y="-1"/>
            <a:chExt cx="4158607" cy="825501"/>
          </a:xfrm>
        </p:grpSpPr>
        <p:sp>
          <p:nvSpPr>
            <p:cNvPr id="578" name="100+ use cases"/>
            <p:cNvSpPr txBox="1"/>
            <p:nvPr/>
          </p:nvSpPr>
          <p:spPr>
            <a:xfrm>
              <a:off x="655551" y="164475"/>
              <a:ext cx="2847503" cy="496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100+ use cases</a:t>
              </a:r>
            </a:p>
          </p:txBody>
        </p:sp>
        <p:pic>
          <p:nvPicPr>
            <p:cNvPr id="577" name="100+ use cases" descr="100+ use cases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4158607" cy="825501"/>
            </a:xfrm>
            <a:prstGeom prst="rect">
              <a:avLst/>
            </a:prstGeom>
            <a:effectLst/>
          </p:spPr>
        </p:pic>
      </p:grpSp>
      <p:sp>
        <p:nvSpPr>
          <p:cNvPr id="58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73973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 build="p" bldLvl="5" animBg="1" advAuto="0"/>
      <p:bldP spid="579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P as an enabler for learning from sensitiv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6479"/>
            </a:lvl1pPr>
          </a:lstStyle>
          <a:p>
            <a:r>
              <a:rPr sz="4000" dirty="0"/>
              <a:t>DP as an enabler for learning from sensitive data</a:t>
            </a:r>
          </a:p>
        </p:txBody>
      </p:sp>
      <p:pic>
        <p:nvPicPr>
          <p:cNvPr id="5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58" y="1976248"/>
            <a:ext cx="6688778" cy="3762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278" y="1782593"/>
            <a:ext cx="1827283" cy="1827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329" y="3924926"/>
            <a:ext cx="2009180" cy="1409425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Utility — not perfect but better than not having data at all."/>
          <p:cNvSpPr txBox="1"/>
          <p:nvPr/>
        </p:nvSpPr>
        <p:spPr>
          <a:xfrm>
            <a:off x="1857572" y="1118408"/>
            <a:ext cx="8643938" cy="349135"/>
          </a:xfrm>
          <a:prstGeom prst="rect">
            <a:avLst/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Utility — not perfect but better than not having data at all.</a:t>
            </a:r>
          </a:p>
        </p:txBody>
      </p:sp>
      <p:sp>
        <p:nvSpPr>
          <p:cNvPr id="58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35210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local* Differential privacy  Active area of re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0213">
              <a:defRPr sz="6840"/>
            </a:pPr>
            <a:r>
              <a:rPr sz="4000" dirty="0"/>
              <a:t>local* Differential privacy Active area of research</a:t>
            </a:r>
          </a:p>
        </p:txBody>
      </p:sp>
      <p:sp>
        <p:nvSpPr>
          <p:cNvPr id="59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65</a:t>
            </a:fld>
            <a:endParaRPr/>
          </a:p>
        </p:txBody>
      </p:sp>
      <p:pic>
        <p:nvPicPr>
          <p:cNvPr id="591" name="Screen Shot 2019-02-13 at 12.48.37 PM.png" descr="Screen Shot 2019-02-13 at 12.48.3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17" y="3589935"/>
            <a:ext cx="2634057" cy="155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FederatedLearning_FinalFiles_Flow Chart1.png" descr="FederatedLearning_FinalFiles_Flow Chart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815" y="1395998"/>
            <a:ext cx="2634057" cy="1485773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McMahan et al"/>
          <p:cNvSpPr txBox="1"/>
          <p:nvPr/>
        </p:nvSpPr>
        <p:spPr>
          <a:xfrm>
            <a:off x="2258240" y="2948620"/>
            <a:ext cx="148957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McMahan et al</a:t>
            </a:r>
          </a:p>
        </p:txBody>
      </p:sp>
      <p:sp>
        <p:nvSpPr>
          <p:cNvPr id="594" name="Bittau et al"/>
          <p:cNvSpPr txBox="1"/>
          <p:nvPr/>
        </p:nvSpPr>
        <p:spPr>
          <a:xfrm>
            <a:off x="2596715" y="5196972"/>
            <a:ext cx="109074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Bittau et al</a:t>
            </a:r>
          </a:p>
        </p:txBody>
      </p:sp>
      <p:grpSp>
        <p:nvGrpSpPr>
          <p:cNvPr id="597" name="Group"/>
          <p:cNvGrpSpPr/>
          <p:nvPr/>
        </p:nvGrpSpPr>
        <p:grpSpPr>
          <a:xfrm>
            <a:off x="5637548" y="1459508"/>
            <a:ext cx="737886" cy="650850"/>
            <a:chOff x="0" y="0"/>
            <a:chExt cx="1049437" cy="925652"/>
          </a:xfrm>
        </p:grpSpPr>
        <p:sp>
          <p:nvSpPr>
            <p:cNvPr id="595" name="Shape"/>
            <p:cNvSpPr/>
            <p:nvPr/>
          </p:nvSpPr>
          <p:spPr>
            <a:xfrm>
              <a:off x="0" y="0"/>
              <a:ext cx="1049437" cy="92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rgbClr val="DCDEE0"/>
            </a:solidFill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  <p:sp>
          <p:nvSpPr>
            <p:cNvPr id="596" name="Instance 1"/>
            <p:cNvSpPr txBox="1"/>
            <p:nvPr/>
          </p:nvSpPr>
          <p:spPr>
            <a:xfrm>
              <a:off x="0" y="0"/>
              <a:ext cx="1049437" cy="400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83" tIns="64283" rIns="64283" bIns="64283" numCol="1" anchor="t">
              <a:spAutoFit/>
            </a:bodyPr>
            <a:lstStyle>
              <a:lvl1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84"/>
                <a:t>Instance 1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5744704" y="1673821"/>
            <a:ext cx="737886" cy="650850"/>
            <a:chOff x="0" y="0"/>
            <a:chExt cx="1049437" cy="925652"/>
          </a:xfrm>
        </p:grpSpPr>
        <p:sp>
          <p:nvSpPr>
            <p:cNvPr id="598" name="Shape"/>
            <p:cNvSpPr/>
            <p:nvPr/>
          </p:nvSpPr>
          <p:spPr>
            <a:xfrm>
              <a:off x="0" y="0"/>
              <a:ext cx="1049437" cy="92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rgbClr val="DCDEE0"/>
            </a:solidFill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  <p:sp>
          <p:nvSpPr>
            <p:cNvPr id="599" name="Instance 2"/>
            <p:cNvSpPr txBox="1"/>
            <p:nvPr/>
          </p:nvSpPr>
          <p:spPr>
            <a:xfrm>
              <a:off x="0" y="0"/>
              <a:ext cx="1049437" cy="400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83" tIns="64283" rIns="64283" bIns="64283" numCol="1" anchor="t">
              <a:spAutoFit/>
            </a:bodyPr>
            <a:lstStyle>
              <a:lvl1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84"/>
                <a:t>Instance 2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5851860" y="1888134"/>
            <a:ext cx="737886" cy="650850"/>
            <a:chOff x="0" y="0"/>
            <a:chExt cx="1049437" cy="925652"/>
          </a:xfrm>
        </p:grpSpPr>
        <p:sp>
          <p:nvSpPr>
            <p:cNvPr id="601" name="Shape"/>
            <p:cNvSpPr/>
            <p:nvPr/>
          </p:nvSpPr>
          <p:spPr>
            <a:xfrm>
              <a:off x="0" y="0"/>
              <a:ext cx="1049437" cy="92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rgbClr val="DCDEE0"/>
            </a:solidFill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  <p:sp>
          <p:nvSpPr>
            <p:cNvPr id="602" name="Instance 3"/>
            <p:cNvSpPr txBox="1"/>
            <p:nvPr/>
          </p:nvSpPr>
          <p:spPr>
            <a:xfrm>
              <a:off x="0" y="0"/>
              <a:ext cx="1049437" cy="400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83" tIns="64283" rIns="64283" bIns="64283" numCol="1" anchor="t">
              <a:spAutoFit/>
            </a:bodyPr>
            <a:lstStyle>
              <a:lvl1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84"/>
                <a:t>Instance 3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5959017" y="2102446"/>
            <a:ext cx="737886" cy="650850"/>
            <a:chOff x="0" y="0"/>
            <a:chExt cx="1049437" cy="925652"/>
          </a:xfrm>
        </p:grpSpPr>
        <p:sp>
          <p:nvSpPr>
            <p:cNvPr id="604" name="Shape"/>
            <p:cNvSpPr/>
            <p:nvPr/>
          </p:nvSpPr>
          <p:spPr>
            <a:xfrm>
              <a:off x="0" y="0"/>
              <a:ext cx="1049437" cy="92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rgbClr val="DCDEE0"/>
            </a:solidFill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  <p:sp>
          <p:nvSpPr>
            <p:cNvPr id="605" name="Instance 4"/>
            <p:cNvSpPr txBox="1"/>
            <p:nvPr/>
          </p:nvSpPr>
          <p:spPr>
            <a:xfrm>
              <a:off x="0" y="0"/>
              <a:ext cx="1049437" cy="400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83" tIns="64283" rIns="64283" bIns="64283" numCol="1" anchor="t">
              <a:spAutoFit/>
            </a:bodyPr>
            <a:lstStyle>
              <a:lvl1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84"/>
                <a:t>Instance 4</a:t>
              </a:r>
            </a:p>
          </p:txBody>
        </p:sp>
      </p:grpSp>
      <p:sp>
        <p:nvSpPr>
          <p:cNvPr id="607" name="Group"/>
          <p:cNvSpPr/>
          <p:nvPr/>
        </p:nvSpPr>
        <p:spPr>
          <a:xfrm>
            <a:off x="6810157" y="1862334"/>
            <a:ext cx="499763" cy="553102"/>
          </a:xfrm>
          <a:prstGeom prst="rightArrow">
            <a:avLst>
              <a:gd name="adj1" fmla="val 50000"/>
              <a:gd name="adj2" fmla="val 55336"/>
            </a:avLst>
          </a:prstGeom>
          <a:solidFill>
            <a:srgbClr val="DCDEE0"/>
          </a:solidFill>
          <a:ln>
            <a:solidFill>
              <a:srgbClr val="53585F"/>
            </a:solidFill>
          </a:ln>
        </p:spPr>
        <p:txBody>
          <a:bodyPr lIns="32146" rIns="32146" anchor="ctr"/>
          <a:lstStyle/>
          <a:p>
            <a:pPr defTabSz="642915"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703"/>
          </a:p>
        </p:txBody>
      </p:sp>
      <p:grpSp>
        <p:nvGrpSpPr>
          <p:cNvPr id="610" name="Group"/>
          <p:cNvGrpSpPr/>
          <p:nvPr/>
        </p:nvGrpSpPr>
        <p:grpSpPr>
          <a:xfrm>
            <a:off x="8845926" y="1566665"/>
            <a:ext cx="773045" cy="650850"/>
            <a:chOff x="0" y="0"/>
            <a:chExt cx="1099440" cy="925652"/>
          </a:xfrm>
        </p:grpSpPr>
        <p:sp>
          <p:nvSpPr>
            <p:cNvPr id="608" name="Shape"/>
            <p:cNvSpPr/>
            <p:nvPr/>
          </p:nvSpPr>
          <p:spPr>
            <a:xfrm>
              <a:off x="0" y="0"/>
              <a:ext cx="1099440" cy="92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rgbClr val="DCDEE0"/>
            </a:solidFill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  <p:sp>
          <p:nvSpPr>
            <p:cNvPr id="609" name="Instance 2*"/>
            <p:cNvSpPr txBox="1"/>
            <p:nvPr/>
          </p:nvSpPr>
          <p:spPr>
            <a:xfrm>
              <a:off x="0" y="0"/>
              <a:ext cx="1099440" cy="400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83" tIns="64283" rIns="64283" bIns="64283" numCol="1" anchor="t">
              <a:spAutoFit/>
            </a:bodyPr>
            <a:lstStyle>
              <a:lvl1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84"/>
                <a:t>Instance 2*</a:t>
              </a:r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8953082" y="1780977"/>
            <a:ext cx="737886" cy="650850"/>
            <a:chOff x="0" y="0"/>
            <a:chExt cx="1049437" cy="925652"/>
          </a:xfrm>
        </p:grpSpPr>
        <p:sp>
          <p:nvSpPr>
            <p:cNvPr id="611" name="Shape"/>
            <p:cNvSpPr/>
            <p:nvPr/>
          </p:nvSpPr>
          <p:spPr>
            <a:xfrm>
              <a:off x="0" y="0"/>
              <a:ext cx="1049437" cy="92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rgbClr val="DCDEE0"/>
            </a:solidFill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  <p:sp>
          <p:nvSpPr>
            <p:cNvPr id="612" name="Instance 2"/>
            <p:cNvSpPr txBox="1"/>
            <p:nvPr/>
          </p:nvSpPr>
          <p:spPr>
            <a:xfrm>
              <a:off x="0" y="0"/>
              <a:ext cx="1049437" cy="400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83" tIns="64283" rIns="64283" bIns="64283" numCol="1" anchor="t">
              <a:spAutoFit/>
            </a:bodyPr>
            <a:lstStyle>
              <a:lvl1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84"/>
                <a:t>Instance 2</a:t>
              </a:r>
            </a:p>
          </p:txBody>
        </p:sp>
      </p:grpSp>
      <p:grpSp>
        <p:nvGrpSpPr>
          <p:cNvPr id="616" name="Group"/>
          <p:cNvGrpSpPr/>
          <p:nvPr/>
        </p:nvGrpSpPr>
        <p:grpSpPr>
          <a:xfrm>
            <a:off x="9060239" y="1995290"/>
            <a:ext cx="737886" cy="650850"/>
            <a:chOff x="0" y="0"/>
            <a:chExt cx="1049437" cy="925652"/>
          </a:xfrm>
        </p:grpSpPr>
        <p:sp>
          <p:nvSpPr>
            <p:cNvPr id="614" name="Shape"/>
            <p:cNvSpPr/>
            <p:nvPr/>
          </p:nvSpPr>
          <p:spPr>
            <a:xfrm>
              <a:off x="0" y="0"/>
              <a:ext cx="1049437" cy="92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rgbClr val="DCDEE0"/>
            </a:solidFill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  <p:sp>
          <p:nvSpPr>
            <p:cNvPr id="615" name="Instance 3"/>
            <p:cNvSpPr txBox="1"/>
            <p:nvPr/>
          </p:nvSpPr>
          <p:spPr>
            <a:xfrm>
              <a:off x="0" y="0"/>
              <a:ext cx="1049437" cy="400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83" tIns="64283" rIns="64283" bIns="64283" numCol="1" anchor="t">
              <a:spAutoFit/>
            </a:bodyPr>
            <a:lstStyle>
              <a:lvl1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84"/>
                <a:t>Instance 3</a:t>
              </a:r>
            </a:p>
          </p:txBody>
        </p:sp>
      </p:grpSp>
      <p:grpSp>
        <p:nvGrpSpPr>
          <p:cNvPr id="619" name="Group"/>
          <p:cNvGrpSpPr/>
          <p:nvPr/>
        </p:nvGrpSpPr>
        <p:grpSpPr>
          <a:xfrm>
            <a:off x="9167395" y="2209602"/>
            <a:ext cx="737886" cy="650850"/>
            <a:chOff x="0" y="0"/>
            <a:chExt cx="1049437" cy="925652"/>
          </a:xfrm>
        </p:grpSpPr>
        <p:sp>
          <p:nvSpPr>
            <p:cNvPr id="617" name="Shape"/>
            <p:cNvSpPr/>
            <p:nvPr/>
          </p:nvSpPr>
          <p:spPr>
            <a:xfrm>
              <a:off x="0" y="0"/>
              <a:ext cx="1049437" cy="92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5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641"/>
                  </a:lnTo>
                  <a:cubicBezTo>
                    <a:pt x="10800" y="15641"/>
                    <a:pt x="10800" y="21600"/>
                    <a:pt x="0" y="18214"/>
                  </a:cubicBezTo>
                  <a:close/>
                </a:path>
              </a:pathLst>
            </a:custGeom>
            <a:solidFill>
              <a:srgbClr val="DCDEE0"/>
            </a:solidFill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  <p:sp>
          <p:nvSpPr>
            <p:cNvPr id="618" name="Instance 4"/>
            <p:cNvSpPr txBox="1"/>
            <p:nvPr/>
          </p:nvSpPr>
          <p:spPr>
            <a:xfrm>
              <a:off x="0" y="0"/>
              <a:ext cx="1049437" cy="400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83" tIns="64283" rIns="64283" bIns="64283" numCol="1" anchor="t">
              <a:spAutoFit/>
            </a:bodyPr>
            <a:lstStyle>
              <a:lvl1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84"/>
                <a:t>Instance 4</a:t>
              </a:r>
            </a:p>
          </p:txBody>
        </p:sp>
      </p:grpSp>
      <p:grpSp>
        <p:nvGrpSpPr>
          <p:cNvPr id="622" name="Group"/>
          <p:cNvGrpSpPr/>
          <p:nvPr/>
        </p:nvGrpSpPr>
        <p:grpSpPr>
          <a:xfrm>
            <a:off x="7361878" y="1846796"/>
            <a:ext cx="604759" cy="584177"/>
            <a:chOff x="0" y="-22098"/>
            <a:chExt cx="860101" cy="830829"/>
          </a:xfrm>
        </p:grpSpPr>
        <p:sp>
          <p:nvSpPr>
            <p:cNvPr id="620" name="Shape"/>
            <p:cNvSpPr/>
            <p:nvPr/>
          </p:nvSpPr>
          <p:spPr>
            <a:xfrm>
              <a:off x="0" y="6166"/>
              <a:ext cx="860101" cy="77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451" y="0"/>
                    <a:pt x="3241" y="0"/>
                  </a:cubicBezTo>
                  <a:lnTo>
                    <a:pt x="18359" y="0"/>
                  </a:lnTo>
                  <a:cubicBezTo>
                    <a:pt x="20149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149" y="21600"/>
                    <a:pt x="18359" y="21600"/>
                  </a:cubicBezTo>
                  <a:lnTo>
                    <a:pt x="3241" y="21600"/>
                  </a:lnTo>
                  <a:cubicBezTo>
                    <a:pt x="1451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DCDEE0"/>
            </a:solidFill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  <p:sp>
          <p:nvSpPr>
            <p:cNvPr id="621" name="Client model update"/>
            <p:cNvSpPr txBox="1"/>
            <p:nvPr/>
          </p:nvSpPr>
          <p:spPr>
            <a:xfrm>
              <a:off x="64525" y="-22098"/>
              <a:ext cx="731052" cy="8308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83" tIns="64283" rIns="64283" bIns="64283" numCol="1" anchor="ctr">
              <a:spAutoFit/>
            </a:bodyPr>
            <a:lstStyle>
              <a:lvl1pPr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84"/>
                <a:t>Client model update</a:t>
              </a:r>
            </a:p>
          </p:txBody>
        </p:sp>
      </p:grpSp>
      <p:grpSp>
        <p:nvGrpSpPr>
          <p:cNvPr id="626" name="Group"/>
          <p:cNvGrpSpPr/>
          <p:nvPr/>
        </p:nvGrpSpPr>
        <p:grpSpPr>
          <a:xfrm>
            <a:off x="7527105" y="1553342"/>
            <a:ext cx="274306" cy="222751"/>
            <a:chOff x="0" y="0"/>
            <a:chExt cx="390123" cy="316800"/>
          </a:xfrm>
        </p:grpSpPr>
        <p:sp>
          <p:nvSpPr>
            <p:cNvPr id="623" name="Shape"/>
            <p:cNvSpPr/>
            <p:nvPr/>
          </p:nvSpPr>
          <p:spPr>
            <a:xfrm>
              <a:off x="0" y="0"/>
              <a:ext cx="390124" cy="316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57" y="21600"/>
                  </a:moveTo>
                  <a:lnTo>
                    <a:pt x="12830" y="16200"/>
                  </a:lnTo>
                  <a:lnTo>
                    <a:pt x="15022" y="16200"/>
                  </a:lnTo>
                  <a:lnTo>
                    <a:pt x="15022" y="16200"/>
                  </a:lnTo>
                  <a:cubicBezTo>
                    <a:pt x="14152" y="6663"/>
                    <a:pt x="11113" y="0"/>
                    <a:pt x="7632" y="0"/>
                  </a:cubicBezTo>
                  <a:lnTo>
                    <a:pt x="12017" y="0"/>
                  </a:lnTo>
                  <a:cubicBezTo>
                    <a:pt x="15498" y="0"/>
                    <a:pt x="18537" y="6663"/>
                    <a:pt x="19407" y="16200"/>
                  </a:cubicBezTo>
                  <a:lnTo>
                    <a:pt x="21600" y="16200"/>
                  </a:lnTo>
                  <a:close/>
                  <a:moveTo>
                    <a:pt x="9825" y="910"/>
                  </a:moveTo>
                  <a:lnTo>
                    <a:pt x="9825" y="910"/>
                  </a:lnTo>
                  <a:cubicBezTo>
                    <a:pt x="6596" y="3651"/>
                    <a:pt x="4385" y="12061"/>
                    <a:pt x="4385" y="21600"/>
                  </a:cubicBezTo>
                  <a:lnTo>
                    <a:pt x="0" y="21600"/>
                  </a:lnTo>
                  <a:cubicBezTo>
                    <a:pt x="0" y="9671"/>
                    <a:pt x="3417" y="0"/>
                    <a:pt x="7632" y="0"/>
                  </a:cubicBezTo>
                  <a:cubicBezTo>
                    <a:pt x="8375" y="0"/>
                    <a:pt x="9114" y="307"/>
                    <a:pt x="9825" y="9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  <p:sp>
          <p:nvSpPr>
            <p:cNvPr id="624" name="Shape"/>
            <p:cNvSpPr/>
            <p:nvPr/>
          </p:nvSpPr>
          <p:spPr>
            <a:xfrm>
              <a:off x="0" y="0"/>
              <a:ext cx="177451" cy="316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10"/>
                  </a:moveTo>
                  <a:lnTo>
                    <a:pt x="21600" y="910"/>
                  </a:lnTo>
                  <a:cubicBezTo>
                    <a:pt x="14502" y="3651"/>
                    <a:pt x="9641" y="12061"/>
                    <a:pt x="9641" y="21600"/>
                  </a:cubicBezTo>
                  <a:lnTo>
                    <a:pt x="0" y="21600"/>
                  </a:lnTo>
                  <a:cubicBezTo>
                    <a:pt x="0" y="9671"/>
                    <a:pt x="7513" y="0"/>
                    <a:pt x="16780" y="0"/>
                  </a:cubicBezTo>
                  <a:cubicBezTo>
                    <a:pt x="18412" y="0"/>
                    <a:pt x="20036" y="307"/>
                    <a:pt x="21600" y="91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  <p:sp>
          <p:nvSpPr>
            <p:cNvPr id="625" name="Line"/>
            <p:cNvSpPr/>
            <p:nvPr/>
          </p:nvSpPr>
          <p:spPr>
            <a:xfrm>
              <a:off x="0" y="0"/>
              <a:ext cx="390124" cy="316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5" y="910"/>
                  </a:moveTo>
                  <a:lnTo>
                    <a:pt x="9825" y="910"/>
                  </a:lnTo>
                  <a:cubicBezTo>
                    <a:pt x="6596" y="3651"/>
                    <a:pt x="4385" y="12061"/>
                    <a:pt x="4385" y="21600"/>
                  </a:cubicBezTo>
                  <a:lnTo>
                    <a:pt x="0" y="21600"/>
                  </a:lnTo>
                  <a:cubicBezTo>
                    <a:pt x="0" y="9671"/>
                    <a:pt x="3417" y="0"/>
                    <a:pt x="7632" y="0"/>
                  </a:cubicBezTo>
                  <a:lnTo>
                    <a:pt x="12017" y="0"/>
                  </a:lnTo>
                  <a:cubicBezTo>
                    <a:pt x="15498" y="0"/>
                    <a:pt x="18537" y="6663"/>
                    <a:pt x="19407" y="16200"/>
                  </a:cubicBezTo>
                  <a:lnTo>
                    <a:pt x="21600" y="16200"/>
                  </a:lnTo>
                  <a:lnTo>
                    <a:pt x="17457" y="21600"/>
                  </a:lnTo>
                  <a:lnTo>
                    <a:pt x="12830" y="16200"/>
                  </a:lnTo>
                  <a:lnTo>
                    <a:pt x="15022" y="16200"/>
                  </a:lnTo>
                  <a:lnTo>
                    <a:pt x="15022" y="16200"/>
                  </a:lnTo>
                  <a:cubicBezTo>
                    <a:pt x="14152" y="6663"/>
                    <a:pt x="11113" y="0"/>
                    <a:pt x="7632" y="0"/>
                  </a:cubicBezTo>
                </a:path>
              </a:pathLst>
            </a:custGeom>
            <a:noFill/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642915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84"/>
            </a:p>
          </p:txBody>
        </p:sp>
      </p:grpSp>
      <p:sp>
        <p:nvSpPr>
          <p:cNvPr id="627" name="Group"/>
          <p:cNvSpPr/>
          <p:nvPr/>
        </p:nvSpPr>
        <p:spPr>
          <a:xfrm>
            <a:off x="8114046" y="1862334"/>
            <a:ext cx="499763" cy="553102"/>
          </a:xfrm>
          <a:prstGeom prst="rightArrow">
            <a:avLst>
              <a:gd name="adj1" fmla="val 50000"/>
              <a:gd name="adj2" fmla="val 55336"/>
            </a:avLst>
          </a:prstGeom>
          <a:solidFill>
            <a:srgbClr val="DCDEE0"/>
          </a:solidFill>
          <a:ln>
            <a:solidFill>
              <a:srgbClr val="53585F"/>
            </a:solidFill>
          </a:ln>
        </p:spPr>
        <p:txBody>
          <a:bodyPr lIns="32146" rIns="32146" anchor="ctr"/>
          <a:lstStyle/>
          <a:p>
            <a:pPr defTabSz="642915"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703"/>
          </a:p>
        </p:txBody>
      </p:sp>
      <p:sp>
        <p:nvSpPr>
          <p:cNvPr id="628" name="Draw"/>
          <p:cNvSpPr txBox="1"/>
          <p:nvPr/>
        </p:nvSpPr>
        <p:spPr>
          <a:xfrm>
            <a:off x="6846917" y="2037345"/>
            <a:ext cx="359872" cy="24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2146" rIns="32146">
            <a:spAutoFit/>
          </a:bodyPr>
          <a:lstStyle>
            <a:lvl1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84"/>
              <a:t>Draw</a:t>
            </a:r>
          </a:p>
        </p:txBody>
      </p:sp>
      <p:sp>
        <p:nvSpPr>
          <p:cNvPr id="629" name="Discard"/>
          <p:cNvSpPr txBox="1"/>
          <p:nvPr/>
        </p:nvSpPr>
        <p:spPr>
          <a:xfrm>
            <a:off x="8114046" y="2037345"/>
            <a:ext cx="491319" cy="24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2146" rIns="32146">
            <a:spAutoFit/>
          </a:bodyPr>
          <a:lstStyle>
            <a:lvl1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84"/>
              <a:t>Discard</a:t>
            </a:r>
          </a:p>
        </p:txBody>
      </p:sp>
      <p:sp>
        <p:nvSpPr>
          <p:cNvPr id="630" name="Pihur et al"/>
          <p:cNvSpPr txBox="1"/>
          <p:nvPr/>
        </p:nvSpPr>
        <p:spPr>
          <a:xfrm>
            <a:off x="7158873" y="2803557"/>
            <a:ext cx="102791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Pihur et al</a:t>
            </a:r>
          </a:p>
        </p:txBody>
      </p:sp>
      <p:pic>
        <p:nvPicPr>
          <p:cNvPr id="6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429" y="3540814"/>
            <a:ext cx="3603657" cy="1650233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Avent et al"/>
          <p:cNvSpPr txBox="1"/>
          <p:nvPr/>
        </p:nvSpPr>
        <p:spPr>
          <a:xfrm>
            <a:off x="7109271" y="5196972"/>
            <a:ext cx="107535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Avent et al</a:t>
            </a:r>
          </a:p>
        </p:txBody>
      </p:sp>
    </p:spTree>
    <p:extLst>
      <p:ext uri="{BB962C8B-B14F-4D97-AF65-F5344CB8AC3E}">
        <p14:creationId xmlns:p14="http://schemas.microsoft.com/office/powerpoint/2010/main" val="334694578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02B2-DEFE-C24E-917C-EFD1AB56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methods: Bounding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4489C-708C-5240-9D12-D3A6ED4FD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ensure utility, a statistical database must leak some information about each individual </a:t>
            </a:r>
          </a:p>
          <a:p>
            <a:r>
              <a:rPr lang="en-US" dirty="0"/>
              <a:t>We can only hope to bound the amount of disclosure </a:t>
            </a:r>
          </a:p>
          <a:p>
            <a:r>
              <a:rPr lang="en-US" dirty="0"/>
              <a:t>Hence, there is a limit on number of queries that can be answered </a:t>
            </a:r>
          </a:p>
        </p:txBody>
      </p:sp>
    </p:spTree>
    <p:extLst>
      <p:ext uri="{BB962C8B-B14F-4D97-AF65-F5344CB8AC3E}">
        <p14:creationId xmlns:p14="http://schemas.microsoft.com/office/powerpoint/2010/main" val="123908610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BAB0-53AA-6E42-A6D7-EC61F577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Dinur</a:t>
            </a:r>
            <a:r>
              <a:rPr lang="en-US" dirty="0"/>
              <a:t> Nissim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54457-8125-5448-909F-7651E5EB9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“20 questions”</a:t>
            </a:r>
          </a:p>
          <a:p>
            <a:r>
              <a:rPr lang="en-US" dirty="0"/>
              <a:t>n log(n)^2 queries reconstruct database of size n</a:t>
            </a:r>
          </a:p>
          <a:p>
            <a:r>
              <a:rPr lang="en-US" dirty="0"/>
              <a:t>Even with sqrt(n) noise added!</a:t>
            </a:r>
          </a:p>
          <a:p>
            <a:r>
              <a:rPr lang="en-US" dirty="0"/>
              <a:t>However, sequentially accessing data from K </a:t>
            </a:r>
            <a:r>
              <a:rPr lang="el-GR" b="1" dirty="0"/>
              <a:t>ε </a:t>
            </a:r>
            <a:r>
              <a:rPr lang="en-US" dirty="0"/>
              <a:t>-differential private models ensures </a:t>
            </a:r>
            <a:r>
              <a:rPr lang="el-GR" b="1" dirty="0"/>
              <a:t>ε</a:t>
            </a:r>
            <a:r>
              <a:rPr lang="en-US" dirty="0"/>
              <a:t> differential outcome with </a:t>
            </a:r>
            <a:r>
              <a:rPr lang="el-GR" b="1" dirty="0"/>
              <a:t>ε</a:t>
            </a:r>
            <a:r>
              <a:rPr lang="en-US" dirty="0"/>
              <a:t> = </a:t>
            </a:r>
            <a:r>
              <a:rPr lang="el-GR" b="1" dirty="0"/>
              <a:t>ε</a:t>
            </a:r>
            <a:r>
              <a:rPr lang="en-US" b="1" baseline="-25000" dirty="0"/>
              <a:t>1</a:t>
            </a:r>
            <a:r>
              <a:rPr lang="en-US" b="1" dirty="0"/>
              <a:t> + </a:t>
            </a:r>
            <a:r>
              <a:rPr lang="el-GR" b="1" dirty="0"/>
              <a:t>ε</a:t>
            </a:r>
            <a:r>
              <a:rPr lang="en-US" b="1" baseline="-25000" dirty="0"/>
              <a:t>2</a:t>
            </a:r>
            <a:r>
              <a:rPr lang="en-US" b="1" dirty="0"/>
              <a:t> + </a:t>
            </a:r>
            <a:r>
              <a:rPr lang="el-GR" b="1" dirty="0"/>
              <a:t>ε</a:t>
            </a:r>
            <a:r>
              <a:rPr lang="en-US" b="1" baseline="-25000" dirty="0"/>
              <a:t>3</a:t>
            </a:r>
            <a:r>
              <a:rPr lang="en-US" b="1" dirty="0"/>
              <a:t> + … (reduction in privacy, but bounded)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9453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824E-D3F2-C042-8CA0-5D6BBCC8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6D659-2B6B-4346-A56E-5F0F586ED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FED10-B806-1C4E-B52E-CDA923AE1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9295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D6B0-B098-EA43-9984-FA245C50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FC480-FE33-1444-9E26-CE4C197A5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1C241-C653-FE40-8384-3D644942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53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97FA-8B3A-1441-8CB5-DA780A4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themselves can reveal private information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C26C756-3B42-354D-BE27-BA0D00B41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22" y="1146175"/>
            <a:ext cx="9026694" cy="4979988"/>
          </a:xfrm>
        </p:spPr>
      </p:pic>
    </p:spTree>
    <p:extLst>
      <p:ext uri="{BB962C8B-B14F-4D97-AF65-F5344CB8AC3E}">
        <p14:creationId xmlns:p14="http://schemas.microsoft.com/office/powerpoint/2010/main" val="902429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C7FA-3ED8-FF4C-BAE3-BA879712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</a:t>
            </a:r>
            <a:r>
              <a:rPr lang="en-US" dirty="0" err="1"/>
              <a:t>Kmean</a:t>
            </a:r>
            <a:r>
              <a:rPr lang="en-US" dirty="0"/>
              <a:t>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06564-3884-1A4D-8492-BFF794481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26429-2FDF-5B4B-97A0-54675FFE6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7"/>
          <a:stretch/>
        </p:blipFill>
        <p:spPr>
          <a:xfrm>
            <a:off x="1524000" y="931722"/>
            <a:ext cx="9144000" cy="54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3043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18A2-F90A-8544-BD6D-2A9297F8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51C71-106C-5447-BEA2-FA3FB77AA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07C5F-E0F7-0046-89E2-509515AE5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3295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3C84-32C6-694F-8786-4B03AEBC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3BA65-29D6-5241-B96F-AC62EF7FF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EFFF4-E936-994D-B04A-579F107F5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9050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D30B-452A-FA4B-AE42-39F04AA4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D5E49-7B52-8F4D-AFD5-9C41C6A02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6B392-DF22-BE4B-AA9B-341122C6B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2275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9BF1-91A7-EC41-9DD8-405FEF04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6B5C7-21EC-F94F-84B9-C56AACE0F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92DE8-3916-BA45-AC81-078492211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3072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F518-9DE0-4743-83D8-5678086B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87188-C20C-F849-AC88-A6C7C824F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F9C99-A1FC-974E-B92F-B54841ED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7360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2F77-A0C5-9443-A496-D258C698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FFE10-22D1-CA49-AE24-5ED6C225E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0BD46-08D3-7A42-85A7-A663F3ED8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7773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4206-8595-2248-B180-4ABD732D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11CE4-9065-ED47-B9D6-2B1EF5F9F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323B3-40F1-704B-855F-C8DD45CF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65524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583B-30C4-0E4A-8D69-4478C68B3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ABB1B-DCA7-C648-9F5D-8115AD9BB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Differentially private algorithms ensure an attacker can’t infer the presence or absence of a single record in the input based on any output. </a:t>
            </a:r>
          </a:p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– Laplace, exponential mechanism and randomized response </a:t>
            </a:r>
          </a:p>
          <a:p>
            <a:r>
              <a:rPr lang="en-US" dirty="0"/>
              <a:t>Composition rules help build complex algorithms using building blocks </a:t>
            </a:r>
          </a:p>
        </p:txBody>
      </p:sp>
    </p:spTree>
    <p:extLst>
      <p:ext uri="{BB962C8B-B14F-4D97-AF65-F5344CB8AC3E}">
        <p14:creationId xmlns:p14="http://schemas.microsoft.com/office/powerpoint/2010/main" val="186155563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047C-9E8F-7F4E-A284-C1C2569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for High 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E9386-F240-164B-9230-468B09EF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this works well in tabulated data, this may not generalize well to </a:t>
            </a:r>
            <a:r>
              <a:rPr lang="en-US" dirty="0" err="1"/>
              <a:t>untabulated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How much of a problem is this?</a:t>
            </a:r>
          </a:p>
          <a:p>
            <a:pPr lvl="1"/>
            <a:r>
              <a:rPr lang="en-US" i="1" dirty="0"/>
              <a:t>We demonstrate issue of model inversion</a:t>
            </a:r>
          </a:p>
          <a:p>
            <a:r>
              <a:rPr lang="en-US" dirty="0"/>
              <a:t>How do we address these issues?</a:t>
            </a:r>
          </a:p>
        </p:txBody>
      </p:sp>
    </p:spTree>
    <p:extLst>
      <p:ext uri="{BB962C8B-B14F-4D97-AF65-F5344CB8AC3E}">
        <p14:creationId xmlns:p14="http://schemas.microsoft.com/office/powerpoint/2010/main" val="42923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2D21-D03A-4F48-9803-D3D5715C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F110824-5048-5043-B7EA-26DEAF59E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9" y="691038"/>
            <a:ext cx="9900541" cy="5475923"/>
          </a:xfrm>
        </p:spPr>
      </p:pic>
    </p:spTree>
    <p:extLst>
      <p:ext uri="{BB962C8B-B14F-4D97-AF65-F5344CB8AC3E}">
        <p14:creationId xmlns:p14="http://schemas.microsoft.com/office/powerpoint/2010/main" val="30710373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27C8-56EA-5C4D-8F7B-03FF7256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Model Inversion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781153-F0EB-114F-B89F-51BF94835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4" y="934453"/>
            <a:ext cx="4989093" cy="49890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B8B10-FE96-C145-AD64-F54AD3DECB31}"/>
              </a:ext>
            </a:extLst>
          </p:cNvPr>
          <p:cNvSpPr txBox="1"/>
          <p:nvPr/>
        </p:nvSpPr>
        <p:spPr>
          <a:xfrm>
            <a:off x="228600" y="5755341"/>
            <a:ext cx="187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Carlini</a:t>
            </a:r>
            <a:r>
              <a:rPr lang="en-US" dirty="0"/>
              <a:t> et al., 2020</a:t>
            </a:r>
          </a:p>
        </p:txBody>
      </p:sp>
    </p:spTree>
    <p:extLst>
      <p:ext uri="{BB962C8B-B14F-4D97-AF65-F5344CB8AC3E}">
        <p14:creationId xmlns:p14="http://schemas.microsoft.com/office/powerpoint/2010/main" val="462382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632B-51B5-7244-BA94-02AC213D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0C3F79-46A0-CA41-84CA-1CC4B44BE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83833"/>
            <a:ext cx="10980738" cy="3104672"/>
          </a:xfrm>
        </p:spPr>
      </p:pic>
    </p:spTree>
    <p:extLst>
      <p:ext uri="{BB962C8B-B14F-4D97-AF65-F5344CB8AC3E}">
        <p14:creationId xmlns:p14="http://schemas.microsoft.com/office/powerpoint/2010/main" val="35875162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7BB6-B2BC-AB45-B0F3-A4FC7BD7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D7702E5-99EB-A64D-8A8F-C436A4051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8" y="1212850"/>
            <a:ext cx="5279214" cy="4979988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9B660A7-AEB3-C04A-9A60-B5D47B33E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6" y="573087"/>
            <a:ext cx="5930012" cy="57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67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BC0E-4BB3-BB45-B09A-8EB4B8CB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Inversion Attacks</a:t>
            </a:r>
          </a:p>
        </p:txBody>
      </p:sp>
      <p:pic>
        <p:nvPicPr>
          <p:cNvPr id="5" name="Content Placeholder 4" descr="A picture containing text, person, newspaper&#10;&#10;Description automatically generated">
            <a:extLst>
              <a:ext uri="{FF2B5EF4-FFF2-40B4-BE49-F238E27FC236}">
                <a16:creationId xmlns:a16="http://schemas.microsoft.com/office/drawing/2014/main" id="{1BFA35F0-FAC5-484C-8ABF-CDCE4C5F6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85" y="1195901"/>
            <a:ext cx="7578997" cy="4815821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998AF68-3609-CA42-A82B-76E450D1E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9" y="1307726"/>
            <a:ext cx="5180059" cy="22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422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48F8-2F6A-2049-B53B-D7EDBC68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in practice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3B8466-65AA-D746-97F6-D9A04C0E7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4" y="1411942"/>
            <a:ext cx="12065679" cy="4424082"/>
          </a:xfrm>
        </p:spPr>
      </p:pic>
    </p:spTree>
    <p:extLst>
      <p:ext uri="{BB962C8B-B14F-4D97-AF65-F5344CB8AC3E}">
        <p14:creationId xmlns:p14="http://schemas.microsoft.com/office/powerpoint/2010/main" val="10385191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F37B-EBF4-ED48-A15B-4E484846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4788-9E63-8848-935B-B957A2D63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random noise (perhaps a less naïve initial condition may work better?)</a:t>
            </a:r>
          </a:p>
          <a:p>
            <a:r>
              <a:rPr lang="en-US" dirty="0"/>
              <a:t>Model will give back confidence score</a:t>
            </a:r>
          </a:p>
          <a:p>
            <a:r>
              <a:rPr lang="en-US" dirty="0"/>
              <a:t>Adjust image fed into model until confidence score is maximized</a:t>
            </a:r>
          </a:p>
          <a:p>
            <a:r>
              <a:rPr lang="en-US" dirty="0"/>
              <a:t>This lets us know what the model really “sees” or “notices” in an image</a:t>
            </a:r>
          </a:p>
          <a:p>
            <a:r>
              <a:rPr lang="en-US" dirty="0"/>
              <a:t>But if data is memorized, this lets us determine training data!</a:t>
            </a:r>
          </a:p>
          <a:p>
            <a:r>
              <a:rPr lang="en-US" dirty="0"/>
              <a:t>This method, however is not optimal for diverse datasets (</a:t>
            </a:r>
            <a:r>
              <a:rPr lang="en-US" dirty="0">
                <a:hlinkClick r:id="rId2"/>
              </a:rPr>
              <a:t>Shokri et al. 2017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8236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8ED3-E59F-B34D-802A-9F185D8C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of Model Inversion Attacks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1D6E21-87FD-C846-8D78-9D25772FC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81" y="1375321"/>
            <a:ext cx="5604519" cy="452157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DD402-46F8-B24F-8DEF-99A631F92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5E73EF-ABBC-7646-9FA6-646E824158B4}"/>
              </a:ext>
            </a:extLst>
          </p:cNvPr>
          <p:cNvSpPr txBox="1">
            <a:spLocks/>
          </p:cNvSpPr>
          <p:nvPr/>
        </p:nvSpPr>
        <p:spPr bwMode="auto">
          <a:xfrm>
            <a:off x="609601" y="1146051"/>
            <a:ext cx="6248399" cy="498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Membership inversion: is data in training dataset?</a:t>
            </a:r>
          </a:p>
          <a:p>
            <a:pPr lvl="1"/>
            <a:r>
              <a:rPr lang="en-US" dirty="0"/>
              <a:t>If medical diagnostic model, we could infer disease of patient</a:t>
            </a:r>
          </a:p>
          <a:p>
            <a:r>
              <a:rPr lang="en-US" dirty="0"/>
              <a:t>We train several “shadow” models with training data (trained alike to target model)</a:t>
            </a:r>
          </a:p>
          <a:p>
            <a:r>
              <a:rPr lang="en-US" dirty="0"/>
              <a:t>Attack will reveal if shadow model predicting on training data or not </a:t>
            </a:r>
          </a:p>
        </p:txBody>
      </p:sp>
    </p:spTree>
    <p:extLst>
      <p:ext uri="{BB962C8B-B14F-4D97-AF65-F5344CB8AC3E}">
        <p14:creationId xmlns:p14="http://schemas.microsoft.com/office/powerpoint/2010/main" val="9551334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1A48-5185-0049-931C-3904A46C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if Data in Training Set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8261869-A037-8044-B278-2FAEA1528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15688"/>
            <a:ext cx="10980738" cy="4640962"/>
          </a:xfrm>
        </p:spPr>
      </p:pic>
    </p:spTree>
    <p:extLst>
      <p:ext uri="{BB962C8B-B14F-4D97-AF65-F5344CB8AC3E}">
        <p14:creationId xmlns:p14="http://schemas.microsoft.com/office/powerpoint/2010/main" val="4898470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965B-2CCA-C14C-B1EC-2BE31195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Successfully Determines Training Data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46D24FB-C5D0-B543-9389-E3160AC33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6" y="1080714"/>
            <a:ext cx="5709452" cy="4786404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CC10E26-403D-5348-BAFE-5B1287F3B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8" y="1155700"/>
            <a:ext cx="5507132" cy="46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895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76DB0-4154-9140-88FF-6E503232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of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2969-DCC4-AD40-8B0C-9BD2B681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67" y="1119157"/>
            <a:ext cx="7028328" cy="4980115"/>
          </a:xfrm>
        </p:spPr>
        <p:txBody>
          <a:bodyPr/>
          <a:lstStyle/>
          <a:p>
            <a:r>
              <a:rPr lang="en-US" dirty="0"/>
              <a:t>Attacks are robust even if the attacker’s assumptions about the distribution of the target model’s training data are not very accurate.</a:t>
            </a:r>
          </a:p>
          <a:p>
            <a:r>
              <a:rPr lang="en-US" dirty="0"/>
              <a:t>Needs only “black box” access (does not need to know actual model architecture)</a:t>
            </a:r>
          </a:p>
          <a:p>
            <a:r>
              <a:rPr lang="en-US" dirty="0"/>
              <a:t>Works when there are many classes (homogenous data within a class)</a:t>
            </a:r>
          </a:p>
          <a:p>
            <a:r>
              <a:rPr lang="en-US" dirty="0"/>
              <a:t>Overfitting is therefore not the only factor for attack success!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76D0080-81DF-1746-8E03-029C4D363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533" y="1264023"/>
            <a:ext cx="5053467" cy="43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2556-A1FE-CB4F-A4DA-F25C98F2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Anonymity: k-anonymity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7B59D0F-97A1-234F-9141-A724148B1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1" y="1663671"/>
            <a:ext cx="5172216" cy="3530657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22D7302-9EDA-1048-91A9-44BD5CE7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563" y="1687270"/>
            <a:ext cx="5477406" cy="351885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B9ED3BE3-C2EB-6741-BDF9-557C6B3301D0}"/>
              </a:ext>
            </a:extLst>
          </p:cNvPr>
          <p:cNvSpPr/>
          <p:nvPr/>
        </p:nvSpPr>
        <p:spPr>
          <a:xfrm>
            <a:off x="5378628" y="3112993"/>
            <a:ext cx="1129553" cy="632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4F32A-9408-1744-BE83-648674B320DC}"/>
              </a:ext>
            </a:extLst>
          </p:cNvPr>
          <p:cNvSpPr txBox="1"/>
          <p:nvPr/>
        </p:nvSpPr>
        <p:spPr>
          <a:xfrm>
            <a:off x="376518" y="5647765"/>
            <a:ext cx="419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/wiki/K-anonymity</a:t>
            </a:r>
          </a:p>
        </p:txBody>
      </p:sp>
    </p:spTree>
    <p:extLst>
      <p:ext uri="{BB962C8B-B14F-4D97-AF65-F5344CB8AC3E}">
        <p14:creationId xmlns:p14="http://schemas.microsoft.com/office/powerpoint/2010/main" val="12442564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A48E-BCD6-3B49-AE03-33ECC3CC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Model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3C2B9-FB95-6543-ADD3-DF757588C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types of model inversion: </a:t>
            </a:r>
          </a:p>
          <a:p>
            <a:pPr lvl="1"/>
            <a:r>
              <a:rPr lang="en-US" dirty="0"/>
              <a:t>Reconstructing training data versus detecting training data</a:t>
            </a:r>
          </a:p>
          <a:p>
            <a:r>
              <a:rPr lang="en-US" dirty="0"/>
              <a:t>Diversity of data in each class reduces training data reconstruction</a:t>
            </a:r>
          </a:p>
          <a:p>
            <a:r>
              <a:rPr lang="en-US" dirty="0"/>
              <a:t>Reducing training data detection</a:t>
            </a:r>
          </a:p>
          <a:p>
            <a:pPr lvl="1"/>
            <a:r>
              <a:rPr lang="en-US" dirty="0"/>
              <a:t>Naïve methods (e.g., don’t show confidence, or regularize model) are not good mitigation strategies</a:t>
            </a:r>
          </a:p>
          <a:p>
            <a:pPr lvl="1"/>
            <a:r>
              <a:rPr lang="en-US" dirty="0"/>
              <a:t>Data shift: if test, training data accuracies change, then attack is more successful</a:t>
            </a:r>
          </a:p>
          <a:p>
            <a:pPr lvl="2"/>
            <a:r>
              <a:rPr lang="en-US" dirty="0"/>
              <a:t>Make sure training data is more representative</a:t>
            </a:r>
          </a:p>
          <a:p>
            <a:pPr lvl="2"/>
            <a:r>
              <a:rPr lang="en-US" dirty="0"/>
              <a:t>Or apply domain adaptation, transfer learning (we will discuss this later) to ensure safety of training data</a:t>
            </a:r>
          </a:p>
          <a:p>
            <a:pPr lvl="1"/>
            <a:r>
              <a:rPr lang="en-US" dirty="0"/>
              <a:t>Overall, be very careful about data applied to training set, reduce access to it!</a:t>
            </a:r>
          </a:p>
        </p:txBody>
      </p:sp>
    </p:spTree>
    <p:extLst>
      <p:ext uri="{BB962C8B-B14F-4D97-AF65-F5344CB8AC3E}">
        <p14:creationId xmlns:p14="http://schemas.microsoft.com/office/powerpoint/2010/main" val="38540881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E26B-5349-7348-9355-A6A59405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Reconstruction Not Successful for Diverse Classes</a:t>
            </a:r>
          </a:p>
        </p:txBody>
      </p:sp>
      <p:pic>
        <p:nvPicPr>
          <p:cNvPr id="7" name="Content Placeholder 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D90FA17-998A-004E-9CAA-945F7EB23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51" y="1144685"/>
            <a:ext cx="7758297" cy="497998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03E468-4DA1-6349-B8F8-5B238B39CE3D}"/>
              </a:ext>
            </a:extLst>
          </p:cNvPr>
          <p:cNvSpPr txBox="1"/>
          <p:nvPr/>
        </p:nvSpPr>
        <p:spPr>
          <a:xfrm>
            <a:off x="457200" y="5755341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Shokri et al, 2017</a:t>
            </a:r>
          </a:p>
        </p:txBody>
      </p:sp>
    </p:spTree>
    <p:extLst>
      <p:ext uri="{BB962C8B-B14F-4D97-AF65-F5344CB8AC3E}">
        <p14:creationId xmlns:p14="http://schemas.microsoft.com/office/powerpoint/2010/main" val="21513680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r>
              <a:t>Conclusion</a:t>
            </a:r>
          </a:p>
        </p:txBody>
      </p:sp>
      <p:grpSp>
        <p:nvGrpSpPr>
          <p:cNvPr id="646" name="Group"/>
          <p:cNvGrpSpPr/>
          <p:nvPr/>
        </p:nvGrpSpPr>
        <p:grpSpPr>
          <a:xfrm>
            <a:off x="1687177" y="1651155"/>
            <a:ext cx="3260743" cy="4109565"/>
            <a:chOff x="0" y="515899"/>
            <a:chExt cx="5906203" cy="7085292"/>
          </a:xfrm>
        </p:grpSpPr>
        <p:sp>
          <p:nvSpPr>
            <p:cNvPr id="635" name="Differential…"/>
            <p:cNvSpPr txBox="1"/>
            <p:nvPr/>
          </p:nvSpPr>
          <p:spPr>
            <a:xfrm>
              <a:off x="2465520" y="655655"/>
              <a:ext cx="2113310" cy="890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Differential </a:t>
              </a:r>
            </a:p>
            <a:p>
              <a:pPr>
                <a:defRPr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Privacy</a:t>
              </a:r>
            </a:p>
          </p:txBody>
        </p:sp>
        <p:grpSp>
          <p:nvGrpSpPr>
            <p:cNvPr id="645" name="Group"/>
            <p:cNvGrpSpPr/>
            <p:nvPr/>
          </p:nvGrpSpPr>
          <p:grpSpPr>
            <a:xfrm>
              <a:off x="0" y="515899"/>
              <a:ext cx="5906203" cy="7085292"/>
              <a:chOff x="0" y="0"/>
              <a:chExt cx="5906202" cy="7085290"/>
            </a:xfrm>
          </p:grpSpPr>
          <p:grpSp>
            <p:nvGrpSpPr>
              <p:cNvPr id="643" name="Group"/>
              <p:cNvGrpSpPr/>
              <p:nvPr/>
            </p:nvGrpSpPr>
            <p:grpSpPr>
              <a:xfrm>
                <a:off x="0" y="-1"/>
                <a:ext cx="5906203" cy="7085292"/>
                <a:chOff x="-11412" y="0"/>
                <a:chExt cx="5906202" cy="7085290"/>
              </a:xfrm>
            </p:grpSpPr>
            <p:sp>
              <p:nvSpPr>
                <p:cNvPr id="636" name="Saw"/>
                <p:cNvSpPr/>
                <p:nvPr/>
              </p:nvSpPr>
              <p:spPr>
                <a:xfrm rot="5400000">
                  <a:off x="1783984" y="3001249"/>
                  <a:ext cx="2326822" cy="7317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2" extrusionOk="0">
                      <a:moveTo>
                        <a:pt x="1812" y="1"/>
                      </a:moveTo>
                      <a:cubicBezTo>
                        <a:pt x="1339" y="21"/>
                        <a:pt x="783" y="215"/>
                        <a:pt x="286" y="791"/>
                      </a:cubicBezTo>
                      <a:cubicBezTo>
                        <a:pt x="199" y="1615"/>
                        <a:pt x="123" y="3110"/>
                        <a:pt x="123" y="3110"/>
                      </a:cubicBezTo>
                      <a:cubicBezTo>
                        <a:pt x="1178" y="3574"/>
                        <a:pt x="1286" y="5912"/>
                        <a:pt x="967" y="7734"/>
                      </a:cubicBezTo>
                      <a:cubicBezTo>
                        <a:pt x="642" y="9538"/>
                        <a:pt x="524" y="13522"/>
                        <a:pt x="713" y="15584"/>
                      </a:cubicBezTo>
                      <a:cubicBezTo>
                        <a:pt x="962" y="18265"/>
                        <a:pt x="0" y="19107"/>
                        <a:pt x="0" y="19107"/>
                      </a:cubicBezTo>
                      <a:lnTo>
                        <a:pt x="194" y="21104"/>
                      </a:lnTo>
                      <a:cubicBezTo>
                        <a:pt x="194" y="21104"/>
                        <a:pt x="1839" y="20432"/>
                        <a:pt x="3110" y="20019"/>
                      </a:cubicBezTo>
                      <a:cubicBezTo>
                        <a:pt x="3759" y="19813"/>
                        <a:pt x="4127" y="18919"/>
                        <a:pt x="4516" y="17458"/>
                      </a:cubicBezTo>
                      <a:lnTo>
                        <a:pt x="5040" y="21582"/>
                      </a:lnTo>
                      <a:lnTo>
                        <a:pt x="5359" y="19708"/>
                      </a:lnTo>
                      <a:lnTo>
                        <a:pt x="5468" y="21276"/>
                      </a:lnTo>
                      <a:lnTo>
                        <a:pt x="5787" y="19402"/>
                      </a:lnTo>
                      <a:lnTo>
                        <a:pt x="5895" y="20964"/>
                      </a:lnTo>
                      <a:lnTo>
                        <a:pt x="6213" y="19090"/>
                      </a:lnTo>
                      <a:lnTo>
                        <a:pt x="6321" y="20653"/>
                      </a:lnTo>
                      <a:lnTo>
                        <a:pt x="6641" y="18784"/>
                      </a:lnTo>
                      <a:lnTo>
                        <a:pt x="6749" y="20347"/>
                      </a:lnTo>
                      <a:lnTo>
                        <a:pt x="7068" y="18473"/>
                      </a:lnTo>
                      <a:lnTo>
                        <a:pt x="7176" y="20036"/>
                      </a:lnTo>
                      <a:lnTo>
                        <a:pt x="7496" y="18162"/>
                      </a:lnTo>
                      <a:lnTo>
                        <a:pt x="7604" y="19729"/>
                      </a:lnTo>
                      <a:lnTo>
                        <a:pt x="7923" y="17855"/>
                      </a:lnTo>
                      <a:lnTo>
                        <a:pt x="8032" y="19418"/>
                      </a:lnTo>
                      <a:lnTo>
                        <a:pt x="8349" y="17544"/>
                      </a:lnTo>
                      <a:lnTo>
                        <a:pt x="8457" y="19107"/>
                      </a:lnTo>
                      <a:lnTo>
                        <a:pt x="8777" y="17238"/>
                      </a:lnTo>
                      <a:lnTo>
                        <a:pt x="8885" y="18801"/>
                      </a:lnTo>
                      <a:lnTo>
                        <a:pt x="9205" y="16927"/>
                      </a:lnTo>
                      <a:lnTo>
                        <a:pt x="9313" y="18489"/>
                      </a:lnTo>
                      <a:lnTo>
                        <a:pt x="9632" y="16615"/>
                      </a:lnTo>
                      <a:lnTo>
                        <a:pt x="9740" y="18183"/>
                      </a:lnTo>
                      <a:lnTo>
                        <a:pt x="10060" y="16309"/>
                      </a:lnTo>
                      <a:lnTo>
                        <a:pt x="10168" y="17872"/>
                      </a:lnTo>
                      <a:lnTo>
                        <a:pt x="10486" y="15998"/>
                      </a:lnTo>
                      <a:lnTo>
                        <a:pt x="10594" y="17560"/>
                      </a:lnTo>
                      <a:lnTo>
                        <a:pt x="10913" y="15691"/>
                      </a:lnTo>
                      <a:lnTo>
                        <a:pt x="11021" y="17254"/>
                      </a:lnTo>
                      <a:lnTo>
                        <a:pt x="11341" y="15380"/>
                      </a:lnTo>
                      <a:lnTo>
                        <a:pt x="11449" y="16943"/>
                      </a:lnTo>
                      <a:lnTo>
                        <a:pt x="11768" y="15069"/>
                      </a:lnTo>
                      <a:lnTo>
                        <a:pt x="11877" y="16637"/>
                      </a:lnTo>
                      <a:lnTo>
                        <a:pt x="12196" y="14763"/>
                      </a:lnTo>
                      <a:lnTo>
                        <a:pt x="12304" y="16325"/>
                      </a:lnTo>
                      <a:lnTo>
                        <a:pt x="12622" y="14451"/>
                      </a:lnTo>
                      <a:lnTo>
                        <a:pt x="12730" y="16014"/>
                      </a:lnTo>
                      <a:lnTo>
                        <a:pt x="13050" y="14145"/>
                      </a:lnTo>
                      <a:lnTo>
                        <a:pt x="13158" y="15708"/>
                      </a:lnTo>
                      <a:lnTo>
                        <a:pt x="13477" y="13834"/>
                      </a:lnTo>
                      <a:lnTo>
                        <a:pt x="13585" y="15396"/>
                      </a:lnTo>
                      <a:lnTo>
                        <a:pt x="13905" y="13522"/>
                      </a:lnTo>
                      <a:lnTo>
                        <a:pt x="14013" y="15090"/>
                      </a:lnTo>
                      <a:lnTo>
                        <a:pt x="14332" y="13216"/>
                      </a:lnTo>
                      <a:lnTo>
                        <a:pt x="14441" y="14779"/>
                      </a:lnTo>
                      <a:lnTo>
                        <a:pt x="14758" y="12905"/>
                      </a:lnTo>
                      <a:lnTo>
                        <a:pt x="14866" y="14467"/>
                      </a:lnTo>
                      <a:lnTo>
                        <a:pt x="15186" y="12599"/>
                      </a:lnTo>
                      <a:lnTo>
                        <a:pt x="15294" y="14161"/>
                      </a:lnTo>
                      <a:lnTo>
                        <a:pt x="15614" y="12287"/>
                      </a:lnTo>
                      <a:lnTo>
                        <a:pt x="15722" y="13850"/>
                      </a:lnTo>
                      <a:lnTo>
                        <a:pt x="16041" y="11976"/>
                      </a:lnTo>
                      <a:lnTo>
                        <a:pt x="16149" y="13544"/>
                      </a:lnTo>
                      <a:lnTo>
                        <a:pt x="16469" y="11670"/>
                      </a:lnTo>
                      <a:lnTo>
                        <a:pt x="16577" y="13232"/>
                      </a:lnTo>
                      <a:lnTo>
                        <a:pt x="16895" y="11358"/>
                      </a:lnTo>
                      <a:lnTo>
                        <a:pt x="17003" y="12921"/>
                      </a:lnTo>
                      <a:lnTo>
                        <a:pt x="17322" y="11052"/>
                      </a:lnTo>
                      <a:lnTo>
                        <a:pt x="17430" y="12615"/>
                      </a:lnTo>
                      <a:lnTo>
                        <a:pt x="17750" y="10741"/>
                      </a:lnTo>
                      <a:lnTo>
                        <a:pt x="17858" y="12303"/>
                      </a:lnTo>
                      <a:lnTo>
                        <a:pt x="18177" y="10429"/>
                      </a:lnTo>
                      <a:lnTo>
                        <a:pt x="18286" y="11997"/>
                      </a:lnTo>
                      <a:lnTo>
                        <a:pt x="18605" y="10123"/>
                      </a:lnTo>
                      <a:lnTo>
                        <a:pt x="18713" y="11686"/>
                      </a:lnTo>
                      <a:lnTo>
                        <a:pt x="19031" y="9812"/>
                      </a:lnTo>
                      <a:lnTo>
                        <a:pt x="19139" y="11374"/>
                      </a:lnTo>
                      <a:lnTo>
                        <a:pt x="19459" y="9506"/>
                      </a:lnTo>
                      <a:lnTo>
                        <a:pt x="19567" y="11068"/>
                      </a:lnTo>
                      <a:lnTo>
                        <a:pt x="19886" y="9194"/>
                      </a:lnTo>
                      <a:lnTo>
                        <a:pt x="19994" y="10757"/>
                      </a:lnTo>
                      <a:lnTo>
                        <a:pt x="20314" y="8883"/>
                      </a:lnTo>
                      <a:lnTo>
                        <a:pt x="20422" y="10451"/>
                      </a:lnTo>
                      <a:lnTo>
                        <a:pt x="20741" y="8577"/>
                      </a:lnTo>
                      <a:lnTo>
                        <a:pt x="20850" y="10139"/>
                      </a:lnTo>
                      <a:lnTo>
                        <a:pt x="21167" y="8265"/>
                      </a:lnTo>
                      <a:lnTo>
                        <a:pt x="21275" y="9828"/>
                      </a:lnTo>
                      <a:lnTo>
                        <a:pt x="21563" y="8421"/>
                      </a:lnTo>
                      <a:lnTo>
                        <a:pt x="21600" y="7701"/>
                      </a:lnTo>
                      <a:lnTo>
                        <a:pt x="21568" y="5983"/>
                      </a:lnTo>
                      <a:cubicBezTo>
                        <a:pt x="21552" y="5090"/>
                        <a:pt x="21330" y="4381"/>
                        <a:pt x="21049" y="4329"/>
                      </a:cubicBezTo>
                      <a:lnTo>
                        <a:pt x="7830" y="1806"/>
                      </a:lnTo>
                      <a:cubicBezTo>
                        <a:pt x="7830" y="1806"/>
                        <a:pt x="7858" y="947"/>
                        <a:pt x="7582" y="844"/>
                      </a:cubicBezTo>
                      <a:cubicBezTo>
                        <a:pt x="7171" y="690"/>
                        <a:pt x="5434" y="327"/>
                        <a:pt x="5185" y="275"/>
                      </a:cubicBezTo>
                      <a:cubicBezTo>
                        <a:pt x="4937" y="224"/>
                        <a:pt x="4613" y="1702"/>
                        <a:pt x="4273" y="1634"/>
                      </a:cubicBezTo>
                      <a:cubicBezTo>
                        <a:pt x="3932" y="1582"/>
                        <a:pt x="3326" y="620"/>
                        <a:pt x="2845" y="259"/>
                      </a:cubicBezTo>
                      <a:cubicBezTo>
                        <a:pt x="2677" y="139"/>
                        <a:pt x="2285" y="-18"/>
                        <a:pt x="1812" y="1"/>
                      </a:cubicBezTo>
                      <a:close/>
                      <a:moveTo>
                        <a:pt x="6673" y="3320"/>
                      </a:moveTo>
                      <a:cubicBezTo>
                        <a:pt x="6830" y="3320"/>
                        <a:pt x="6955" y="3713"/>
                        <a:pt x="6955" y="4211"/>
                      </a:cubicBezTo>
                      <a:cubicBezTo>
                        <a:pt x="6955" y="4709"/>
                        <a:pt x="6824" y="5103"/>
                        <a:pt x="6673" y="5103"/>
                      </a:cubicBezTo>
                      <a:cubicBezTo>
                        <a:pt x="6516" y="5103"/>
                        <a:pt x="6392" y="4709"/>
                        <a:pt x="6392" y="4211"/>
                      </a:cubicBezTo>
                      <a:cubicBezTo>
                        <a:pt x="6392" y="3713"/>
                        <a:pt x="6516" y="3320"/>
                        <a:pt x="6673" y="3320"/>
                      </a:cubicBezTo>
                      <a:close/>
                      <a:moveTo>
                        <a:pt x="3455" y="4297"/>
                      </a:moveTo>
                      <a:cubicBezTo>
                        <a:pt x="4985" y="4400"/>
                        <a:pt x="3433" y="18165"/>
                        <a:pt x="2346" y="16824"/>
                      </a:cubicBezTo>
                      <a:cubicBezTo>
                        <a:pt x="1573" y="15862"/>
                        <a:pt x="2244" y="14162"/>
                        <a:pt x="2466" y="11052"/>
                      </a:cubicBezTo>
                      <a:cubicBezTo>
                        <a:pt x="2698" y="7736"/>
                        <a:pt x="2070" y="4211"/>
                        <a:pt x="3455" y="4297"/>
                      </a:cubicBezTo>
                      <a:close/>
                      <a:moveTo>
                        <a:pt x="5716" y="7116"/>
                      </a:moveTo>
                      <a:cubicBezTo>
                        <a:pt x="5873" y="7116"/>
                        <a:pt x="5997" y="7509"/>
                        <a:pt x="5997" y="8007"/>
                      </a:cubicBezTo>
                      <a:cubicBezTo>
                        <a:pt x="5997" y="8506"/>
                        <a:pt x="5873" y="8904"/>
                        <a:pt x="5716" y="8904"/>
                      </a:cubicBezTo>
                      <a:cubicBezTo>
                        <a:pt x="5559" y="8904"/>
                        <a:pt x="5435" y="8506"/>
                        <a:pt x="5435" y="8007"/>
                      </a:cubicBezTo>
                      <a:cubicBezTo>
                        <a:pt x="5435" y="7509"/>
                        <a:pt x="5559" y="7116"/>
                        <a:pt x="5716" y="7116"/>
                      </a:cubicBezTo>
                      <a:close/>
                      <a:moveTo>
                        <a:pt x="5435" y="12217"/>
                      </a:moveTo>
                      <a:cubicBezTo>
                        <a:pt x="5592" y="12217"/>
                        <a:pt x="5716" y="12616"/>
                        <a:pt x="5716" y="13114"/>
                      </a:cubicBezTo>
                      <a:cubicBezTo>
                        <a:pt x="5716" y="13612"/>
                        <a:pt x="5587" y="14005"/>
                        <a:pt x="5435" y="14005"/>
                      </a:cubicBezTo>
                      <a:cubicBezTo>
                        <a:pt x="5279" y="14005"/>
                        <a:pt x="5153" y="13612"/>
                        <a:pt x="5153" y="13114"/>
                      </a:cubicBezTo>
                      <a:cubicBezTo>
                        <a:pt x="5153" y="12616"/>
                        <a:pt x="5279" y="12217"/>
                        <a:pt x="5435" y="12217"/>
                      </a:cubicBezTo>
                      <a:close/>
                    </a:path>
                  </a:pathLst>
                </a:custGeom>
                <a:solidFill>
                  <a:srgbClr val="8087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7" name="Screwdriver"/>
                <p:cNvSpPr/>
                <p:nvPr/>
              </p:nvSpPr>
              <p:spPr>
                <a:xfrm>
                  <a:off x="3614351" y="2275244"/>
                  <a:ext cx="320746" cy="21837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5748" y="0"/>
                        <a:pt x="1596" y="552"/>
                        <a:pt x="1114" y="1257"/>
                      </a:cubicBezTo>
                      <a:cubicBezTo>
                        <a:pt x="1059" y="1339"/>
                        <a:pt x="1285" y="1418"/>
                        <a:pt x="1735" y="1466"/>
                      </a:cubicBezTo>
                      <a:lnTo>
                        <a:pt x="3746" y="1682"/>
                      </a:lnTo>
                      <a:lnTo>
                        <a:pt x="1126" y="1882"/>
                      </a:lnTo>
                      <a:cubicBezTo>
                        <a:pt x="431" y="1935"/>
                        <a:pt x="0" y="2040"/>
                        <a:pt x="0" y="2155"/>
                      </a:cubicBezTo>
                      <a:lnTo>
                        <a:pt x="0" y="7347"/>
                      </a:lnTo>
                      <a:cubicBezTo>
                        <a:pt x="0" y="7449"/>
                        <a:pt x="266" y="7545"/>
                        <a:pt x="712" y="7622"/>
                      </a:cubicBezTo>
                      <a:cubicBezTo>
                        <a:pt x="2518" y="7936"/>
                        <a:pt x="3608" y="8342"/>
                        <a:pt x="3608" y="8785"/>
                      </a:cubicBezTo>
                      <a:cubicBezTo>
                        <a:pt x="3608" y="9228"/>
                        <a:pt x="2518" y="9633"/>
                        <a:pt x="712" y="9946"/>
                      </a:cubicBezTo>
                      <a:cubicBezTo>
                        <a:pt x="266" y="10024"/>
                        <a:pt x="0" y="10121"/>
                        <a:pt x="0" y="10223"/>
                      </a:cubicBezTo>
                      <a:lnTo>
                        <a:pt x="0" y="10707"/>
                      </a:lnTo>
                      <a:cubicBezTo>
                        <a:pt x="0" y="10810"/>
                        <a:pt x="563" y="10894"/>
                        <a:pt x="1264" y="10894"/>
                      </a:cubicBezTo>
                      <a:lnTo>
                        <a:pt x="8054" y="10894"/>
                      </a:lnTo>
                      <a:lnTo>
                        <a:pt x="8100" y="10894"/>
                      </a:lnTo>
                      <a:lnTo>
                        <a:pt x="8100" y="17967"/>
                      </a:lnTo>
                      <a:lnTo>
                        <a:pt x="5997" y="19664"/>
                      </a:lnTo>
                      <a:lnTo>
                        <a:pt x="8399" y="21600"/>
                      </a:lnTo>
                      <a:lnTo>
                        <a:pt x="13201" y="21600"/>
                      </a:lnTo>
                      <a:lnTo>
                        <a:pt x="15591" y="19664"/>
                      </a:lnTo>
                      <a:lnTo>
                        <a:pt x="13489" y="17967"/>
                      </a:lnTo>
                      <a:lnTo>
                        <a:pt x="13489" y="10894"/>
                      </a:lnTo>
                      <a:lnTo>
                        <a:pt x="13546" y="10894"/>
                      </a:lnTo>
                      <a:lnTo>
                        <a:pt x="20325" y="10894"/>
                      </a:lnTo>
                      <a:cubicBezTo>
                        <a:pt x="21025" y="10894"/>
                        <a:pt x="21600" y="10810"/>
                        <a:pt x="21600" y="10707"/>
                      </a:cubicBezTo>
                      <a:lnTo>
                        <a:pt x="21600" y="10223"/>
                      </a:lnTo>
                      <a:cubicBezTo>
                        <a:pt x="21600" y="10121"/>
                        <a:pt x="21334" y="10024"/>
                        <a:pt x="20888" y="9946"/>
                      </a:cubicBezTo>
                      <a:cubicBezTo>
                        <a:pt x="19082" y="9633"/>
                        <a:pt x="17992" y="9228"/>
                        <a:pt x="17992" y="8785"/>
                      </a:cubicBezTo>
                      <a:cubicBezTo>
                        <a:pt x="17992" y="8342"/>
                        <a:pt x="19082" y="7936"/>
                        <a:pt x="20888" y="7622"/>
                      </a:cubicBezTo>
                      <a:cubicBezTo>
                        <a:pt x="21333" y="7545"/>
                        <a:pt x="21600" y="7449"/>
                        <a:pt x="21600" y="7347"/>
                      </a:cubicBezTo>
                      <a:lnTo>
                        <a:pt x="21600" y="2155"/>
                      </a:lnTo>
                      <a:cubicBezTo>
                        <a:pt x="21600" y="2040"/>
                        <a:pt x="21157" y="1935"/>
                        <a:pt x="20463" y="1882"/>
                      </a:cubicBezTo>
                      <a:lnTo>
                        <a:pt x="17843" y="1682"/>
                      </a:lnTo>
                      <a:lnTo>
                        <a:pt x="19854" y="1466"/>
                      </a:lnTo>
                      <a:cubicBezTo>
                        <a:pt x="20303" y="1418"/>
                        <a:pt x="20541" y="1339"/>
                        <a:pt x="20486" y="1257"/>
                      </a:cubicBezTo>
                      <a:cubicBezTo>
                        <a:pt x="20004" y="552"/>
                        <a:pt x="15852" y="0"/>
                        <a:pt x="10800" y="0"/>
                      </a:cubicBezTo>
                      <a:close/>
                    </a:path>
                  </a:pathLst>
                </a:custGeom>
                <a:solidFill>
                  <a:srgbClr val="8087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8" name="Pliers"/>
                <p:cNvSpPr/>
                <p:nvPr/>
              </p:nvSpPr>
              <p:spPr>
                <a:xfrm>
                  <a:off x="4236161" y="2205029"/>
                  <a:ext cx="717618" cy="23242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36" extrusionOk="0">
                      <a:moveTo>
                        <a:pt x="9543" y="0"/>
                      </a:moveTo>
                      <a:cubicBezTo>
                        <a:pt x="9543" y="0"/>
                        <a:pt x="4465" y="899"/>
                        <a:pt x="4465" y="4925"/>
                      </a:cubicBezTo>
                      <a:cubicBezTo>
                        <a:pt x="4465" y="6618"/>
                        <a:pt x="10064" y="9169"/>
                        <a:pt x="12478" y="10191"/>
                      </a:cubicBezTo>
                      <a:cubicBezTo>
                        <a:pt x="12223" y="10220"/>
                        <a:pt x="12093" y="10316"/>
                        <a:pt x="12248" y="10393"/>
                      </a:cubicBezTo>
                      <a:cubicBezTo>
                        <a:pt x="13312" y="10921"/>
                        <a:pt x="15899" y="12473"/>
                        <a:pt x="15899" y="15429"/>
                      </a:cubicBezTo>
                      <a:cubicBezTo>
                        <a:pt x="15899" y="18294"/>
                        <a:pt x="14528" y="19766"/>
                        <a:pt x="13664" y="20409"/>
                      </a:cubicBezTo>
                      <a:cubicBezTo>
                        <a:pt x="13301" y="20679"/>
                        <a:pt x="13509" y="20991"/>
                        <a:pt x="14178" y="21198"/>
                      </a:cubicBezTo>
                      <a:lnTo>
                        <a:pt x="14894" y="21420"/>
                      </a:lnTo>
                      <a:cubicBezTo>
                        <a:pt x="15473" y="21600"/>
                        <a:pt x="16443" y="21566"/>
                        <a:pt x="16872" y="21349"/>
                      </a:cubicBezTo>
                      <a:cubicBezTo>
                        <a:pt x="18461" y="20550"/>
                        <a:pt x="21600" y="18574"/>
                        <a:pt x="21600" y="15429"/>
                      </a:cubicBezTo>
                      <a:cubicBezTo>
                        <a:pt x="21600" y="12504"/>
                        <a:pt x="19295" y="10768"/>
                        <a:pt x="18545" y="10280"/>
                      </a:cubicBezTo>
                      <a:cubicBezTo>
                        <a:pt x="18417" y="10197"/>
                        <a:pt x="18147" y="10145"/>
                        <a:pt x="17851" y="10142"/>
                      </a:cubicBezTo>
                      <a:cubicBezTo>
                        <a:pt x="16736" y="9276"/>
                        <a:pt x="16594" y="7064"/>
                        <a:pt x="16594" y="5827"/>
                      </a:cubicBezTo>
                      <a:cubicBezTo>
                        <a:pt x="16594" y="4818"/>
                        <a:pt x="13631" y="4205"/>
                        <a:pt x="13631" y="4205"/>
                      </a:cubicBezTo>
                      <a:lnTo>
                        <a:pt x="9160" y="3126"/>
                      </a:lnTo>
                      <a:lnTo>
                        <a:pt x="9674" y="2992"/>
                      </a:lnTo>
                      <a:lnTo>
                        <a:pt x="8980" y="2867"/>
                      </a:lnTo>
                      <a:lnTo>
                        <a:pt x="9658" y="2699"/>
                      </a:lnTo>
                      <a:lnTo>
                        <a:pt x="8925" y="2581"/>
                      </a:lnTo>
                      <a:lnTo>
                        <a:pt x="9767" y="2396"/>
                      </a:lnTo>
                      <a:lnTo>
                        <a:pt x="9128" y="2271"/>
                      </a:lnTo>
                      <a:lnTo>
                        <a:pt x="9964" y="2120"/>
                      </a:lnTo>
                      <a:lnTo>
                        <a:pt x="9324" y="1995"/>
                      </a:lnTo>
                      <a:lnTo>
                        <a:pt x="10237" y="1827"/>
                      </a:lnTo>
                      <a:lnTo>
                        <a:pt x="9745" y="1721"/>
                      </a:lnTo>
                      <a:lnTo>
                        <a:pt x="10385" y="1602"/>
                      </a:lnTo>
                      <a:lnTo>
                        <a:pt x="10385" y="0"/>
                      </a:lnTo>
                      <a:lnTo>
                        <a:pt x="9543" y="0"/>
                      </a:lnTo>
                      <a:close/>
                      <a:moveTo>
                        <a:pt x="11161" y="0"/>
                      </a:moveTo>
                      <a:lnTo>
                        <a:pt x="11161" y="1592"/>
                      </a:lnTo>
                      <a:lnTo>
                        <a:pt x="11849" y="1721"/>
                      </a:lnTo>
                      <a:lnTo>
                        <a:pt x="11357" y="1827"/>
                      </a:lnTo>
                      <a:lnTo>
                        <a:pt x="12270" y="1995"/>
                      </a:lnTo>
                      <a:lnTo>
                        <a:pt x="11631" y="2120"/>
                      </a:lnTo>
                      <a:lnTo>
                        <a:pt x="12472" y="2271"/>
                      </a:lnTo>
                      <a:lnTo>
                        <a:pt x="11833" y="2396"/>
                      </a:lnTo>
                      <a:lnTo>
                        <a:pt x="12675" y="2581"/>
                      </a:lnTo>
                      <a:lnTo>
                        <a:pt x="11942" y="2699"/>
                      </a:lnTo>
                      <a:lnTo>
                        <a:pt x="12620" y="2867"/>
                      </a:lnTo>
                      <a:lnTo>
                        <a:pt x="11926" y="2992"/>
                      </a:lnTo>
                      <a:lnTo>
                        <a:pt x="12434" y="3126"/>
                      </a:lnTo>
                      <a:cubicBezTo>
                        <a:pt x="12128" y="3203"/>
                        <a:pt x="11823" y="3279"/>
                        <a:pt x="11521" y="3353"/>
                      </a:cubicBezTo>
                      <a:lnTo>
                        <a:pt x="14150" y="3989"/>
                      </a:lnTo>
                      <a:cubicBezTo>
                        <a:pt x="14428" y="4049"/>
                        <a:pt x="16280" y="4465"/>
                        <a:pt x="17091" y="5162"/>
                      </a:cubicBezTo>
                      <a:cubicBezTo>
                        <a:pt x="17115" y="5081"/>
                        <a:pt x="17129" y="5002"/>
                        <a:pt x="17129" y="4925"/>
                      </a:cubicBezTo>
                      <a:cubicBezTo>
                        <a:pt x="17129" y="899"/>
                        <a:pt x="12052" y="0"/>
                        <a:pt x="12052" y="0"/>
                      </a:cubicBezTo>
                      <a:lnTo>
                        <a:pt x="11161" y="0"/>
                      </a:lnTo>
                      <a:close/>
                      <a:moveTo>
                        <a:pt x="4974" y="6749"/>
                      </a:moveTo>
                      <a:cubicBezTo>
                        <a:pt x="4895" y="7963"/>
                        <a:pt x="4621" y="9464"/>
                        <a:pt x="3749" y="10142"/>
                      </a:cubicBezTo>
                      <a:cubicBezTo>
                        <a:pt x="3452" y="10144"/>
                        <a:pt x="3183" y="10197"/>
                        <a:pt x="3055" y="10280"/>
                      </a:cubicBezTo>
                      <a:cubicBezTo>
                        <a:pt x="2305" y="10768"/>
                        <a:pt x="0" y="12504"/>
                        <a:pt x="0" y="15429"/>
                      </a:cubicBezTo>
                      <a:cubicBezTo>
                        <a:pt x="0" y="18574"/>
                        <a:pt x="3133" y="20550"/>
                        <a:pt x="4722" y="21349"/>
                      </a:cubicBezTo>
                      <a:cubicBezTo>
                        <a:pt x="5152" y="21566"/>
                        <a:pt x="6127" y="21600"/>
                        <a:pt x="6706" y="21420"/>
                      </a:cubicBezTo>
                      <a:lnTo>
                        <a:pt x="7422" y="21198"/>
                      </a:lnTo>
                      <a:cubicBezTo>
                        <a:pt x="8091" y="20991"/>
                        <a:pt x="8293" y="20679"/>
                        <a:pt x="7931" y="20409"/>
                      </a:cubicBezTo>
                      <a:cubicBezTo>
                        <a:pt x="7067" y="19765"/>
                        <a:pt x="5695" y="18294"/>
                        <a:pt x="5695" y="15429"/>
                      </a:cubicBezTo>
                      <a:cubicBezTo>
                        <a:pt x="5695" y="12473"/>
                        <a:pt x="8288" y="10921"/>
                        <a:pt x="9352" y="10393"/>
                      </a:cubicBezTo>
                      <a:cubicBezTo>
                        <a:pt x="9508" y="10315"/>
                        <a:pt x="9378" y="10220"/>
                        <a:pt x="9122" y="10191"/>
                      </a:cubicBezTo>
                      <a:cubicBezTo>
                        <a:pt x="9452" y="10051"/>
                        <a:pt x="9838" y="9884"/>
                        <a:pt x="10264" y="9693"/>
                      </a:cubicBezTo>
                      <a:cubicBezTo>
                        <a:pt x="8543" y="8911"/>
                        <a:pt x="6364" y="7819"/>
                        <a:pt x="4974" y="6749"/>
                      </a:cubicBezTo>
                      <a:close/>
                    </a:path>
                  </a:pathLst>
                </a:custGeom>
                <a:solidFill>
                  <a:srgbClr val="8087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9" name="Hammer"/>
                <p:cNvSpPr/>
                <p:nvPr/>
              </p:nvSpPr>
              <p:spPr>
                <a:xfrm>
                  <a:off x="406561" y="2197747"/>
                  <a:ext cx="1132079" cy="23387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21595" extrusionOk="0">
                      <a:moveTo>
                        <a:pt x="12161" y="5"/>
                      </a:moveTo>
                      <a:cubicBezTo>
                        <a:pt x="7931" y="77"/>
                        <a:pt x="3428" y="850"/>
                        <a:pt x="31" y="3980"/>
                      </a:cubicBezTo>
                      <a:cubicBezTo>
                        <a:pt x="-96" y="4097"/>
                        <a:pt x="199" y="4215"/>
                        <a:pt x="410" y="4130"/>
                      </a:cubicBezTo>
                      <a:cubicBezTo>
                        <a:pt x="2319" y="3363"/>
                        <a:pt x="4025" y="2246"/>
                        <a:pt x="6056" y="2246"/>
                      </a:cubicBezTo>
                      <a:cubicBezTo>
                        <a:pt x="8156" y="2246"/>
                        <a:pt x="8496" y="3611"/>
                        <a:pt x="8496" y="3611"/>
                      </a:cubicBezTo>
                      <a:lnTo>
                        <a:pt x="9038" y="3611"/>
                      </a:lnTo>
                      <a:lnTo>
                        <a:pt x="9038" y="9084"/>
                      </a:lnTo>
                      <a:cubicBezTo>
                        <a:pt x="8731" y="9095"/>
                        <a:pt x="8451" y="9190"/>
                        <a:pt x="8382" y="9337"/>
                      </a:cubicBezTo>
                      <a:cubicBezTo>
                        <a:pt x="7788" y="10594"/>
                        <a:pt x="8323" y="14242"/>
                        <a:pt x="8323" y="16546"/>
                      </a:cubicBezTo>
                      <a:cubicBezTo>
                        <a:pt x="8323" y="18416"/>
                        <a:pt x="8011" y="20381"/>
                        <a:pt x="7864" y="21200"/>
                      </a:cubicBezTo>
                      <a:cubicBezTo>
                        <a:pt x="7827" y="21413"/>
                        <a:pt x="8169" y="21595"/>
                        <a:pt x="8607" y="21595"/>
                      </a:cubicBezTo>
                      <a:lnTo>
                        <a:pt x="12682" y="21595"/>
                      </a:lnTo>
                      <a:cubicBezTo>
                        <a:pt x="13120" y="21595"/>
                        <a:pt x="13466" y="21413"/>
                        <a:pt x="13428" y="21200"/>
                      </a:cubicBezTo>
                      <a:cubicBezTo>
                        <a:pt x="13282" y="20381"/>
                        <a:pt x="12970" y="18416"/>
                        <a:pt x="12970" y="16546"/>
                      </a:cubicBezTo>
                      <a:cubicBezTo>
                        <a:pt x="12970" y="14242"/>
                        <a:pt x="13504" y="10594"/>
                        <a:pt x="12911" y="9337"/>
                      </a:cubicBezTo>
                      <a:cubicBezTo>
                        <a:pt x="12842" y="9190"/>
                        <a:pt x="12561" y="9095"/>
                        <a:pt x="12255" y="9084"/>
                      </a:cubicBezTo>
                      <a:lnTo>
                        <a:pt x="12255" y="3611"/>
                      </a:lnTo>
                      <a:lnTo>
                        <a:pt x="12796" y="3611"/>
                      </a:lnTo>
                      <a:cubicBezTo>
                        <a:pt x="12796" y="3611"/>
                        <a:pt x="13547" y="2180"/>
                        <a:pt x="15941" y="2180"/>
                      </a:cubicBezTo>
                      <a:cubicBezTo>
                        <a:pt x="18334" y="2180"/>
                        <a:pt x="18630" y="2608"/>
                        <a:pt x="18630" y="2608"/>
                      </a:cubicBezTo>
                      <a:lnTo>
                        <a:pt x="21504" y="2608"/>
                      </a:lnTo>
                      <a:lnTo>
                        <a:pt x="21504" y="353"/>
                      </a:lnTo>
                      <a:lnTo>
                        <a:pt x="18592" y="353"/>
                      </a:lnTo>
                      <a:cubicBezTo>
                        <a:pt x="18592" y="353"/>
                        <a:pt x="16383" y="1518"/>
                        <a:pt x="13952" y="14"/>
                      </a:cubicBezTo>
                      <a:cubicBezTo>
                        <a:pt x="13363" y="0"/>
                        <a:pt x="12765" y="-5"/>
                        <a:pt x="12161" y="5"/>
                      </a:cubicBezTo>
                      <a:close/>
                    </a:path>
                  </a:pathLst>
                </a:custGeom>
                <a:solidFill>
                  <a:srgbClr val="8087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0" name="Wrench"/>
                <p:cNvSpPr/>
                <p:nvPr/>
              </p:nvSpPr>
              <p:spPr>
                <a:xfrm>
                  <a:off x="1452472" y="0"/>
                  <a:ext cx="1183251" cy="41353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1" h="21089" extrusionOk="0">
                      <a:moveTo>
                        <a:pt x="10495" y="1"/>
                      </a:moveTo>
                      <a:cubicBezTo>
                        <a:pt x="5537" y="237"/>
                        <a:pt x="2663" y="1178"/>
                        <a:pt x="1749" y="2267"/>
                      </a:cubicBezTo>
                      <a:cubicBezTo>
                        <a:pt x="1263" y="2301"/>
                        <a:pt x="679" y="2339"/>
                        <a:pt x="433" y="2354"/>
                      </a:cubicBezTo>
                      <a:cubicBezTo>
                        <a:pt x="-23" y="2381"/>
                        <a:pt x="-170" y="2869"/>
                        <a:pt x="241" y="2922"/>
                      </a:cubicBezTo>
                      <a:cubicBezTo>
                        <a:pt x="457" y="2950"/>
                        <a:pt x="979" y="3018"/>
                        <a:pt x="1429" y="3077"/>
                      </a:cubicBezTo>
                      <a:cubicBezTo>
                        <a:pt x="1447" y="3792"/>
                        <a:pt x="2245" y="4513"/>
                        <a:pt x="3787" y="5096"/>
                      </a:cubicBezTo>
                      <a:cubicBezTo>
                        <a:pt x="6520" y="6130"/>
                        <a:pt x="7537" y="7410"/>
                        <a:pt x="7537" y="8611"/>
                      </a:cubicBezTo>
                      <a:cubicBezTo>
                        <a:pt x="7537" y="9390"/>
                        <a:pt x="5738" y="18573"/>
                        <a:pt x="5738" y="19703"/>
                      </a:cubicBezTo>
                      <a:cubicBezTo>
                        <a:pt x="5738" y="21590"/>
                        <a:pt x="15503" y="21512"/>
                        <a:pt x="15503" y="19703"/>
                      </a:cubicBezTo>
                      <a:cubicBezTo>
                        <a:pt x="15503" y="18645"/>
                        <a:pt x="14559" y="11348"/>
                        <a:pt x="14559" y="8655"/>
                      </a:cubicBezTo>
                      <a:cubicBezTo>
                        <a:pt x="14559" y="6354"/>
                        <a:pt x="19684" y="4736"/>
                        <a:pt x="21238" y="4314"/>
                      </a:cubicBezTo>
                      <a:cubicBezTo>
                        <a:pt x="21430" y="4262"/>
                        <a:pt x="21367" y="4172"/>
                        <a:pt x="21122" y="4143"/>
                      </a:cubicBezTo>
                      <a:lnTo>
                        <a:pt x="8981" y="2738"/>
                      </a:lnTo>
                      <a:lnTo>
                        <a:pt x="7956" y="2069"/>
                      </a:lnTo>
                      <a:cubicBezTo>
                        <a:pt x="7956" y="2069"/>
                        <a:pt x="9739" y="792"/>
                        <a:pt x="10809" y="114"/>
                      </a:cubicBezTo>
                      <a:cubicBezTo>
                        <a:pt x="10903" y="55"/>
                        <a:pt x="10723" y="-10"/>
                        <a:pt x="10495" y="1"/>
                      </a:cubicBezTo>
                      <a:close/>
                      <a:moveTo>
                        <a:pt x="15555" y="549"/>
                      </a:moveTo>
                      <a:cubicBezTo>
                        <a:pt x="15455" y="559"/>
                        <a:pt x="15369" y="582"/>
                        <a:pt x="15322" y="611"/>
                      </a:cubicBezTo>
                      <a:cubicBezTo>
                        <a:pt x="14260" y="1278"/>
                        <a:pt x="12673" y="2415"/>
                        <a:pt x="12673" y="2415"/>
                      </a:cubicBezTo>
                      <a:lnTo>
                        <a:pt x="13511" y="3001"/>
                      </a:lnTo>
                      <a:lnTo>
                        <a:pt x="17977" y="3519"/>
                      </a:lnTo>
                      <a:cubicBezTo>
                        <a:pt x="18982" y="1431"/>
                        <a:pt x="16932" y="699"/>
                        <a:pt x="15869" y="554"/>
                      </a:cubicBezTo>
                      <a:cubicBezTo>
                        <a:pt x="15765" y="540"/>
                        <a:pt x="15655" y="539"/>
                        <a:pt x="15555" y="549"/>
                      </a:cubicBezTo>
                      <a:close/>
                      <a:moveTo>
                        <a:pt x="8899" y="4831"/>
                      </a:moveTo>
                      <a:cubicBezTo>
                        <a:pt x="8932" y="4832"/>
                        <a:pt x="8962" y="4838"/>
                        <a:pt x="8969" y="4849"/>
                      </a:cubicBezTo>
                      <a:lnTo>
                        <a:pt x="9190" y="5208"/>
                      </a:lnTo>
                      <a:cubicBezTo>
                        <a:pt x="9224" y="5263"/>
                        <a:pt x="9450" y="5291"/>
                        <a:pt x="9610" y="5257"/>
                      </a:cubicBezTo>
                      <a:lnTo>
                        <a:pt x="10553" y="5058"/>
                      </a:lnTo>
                      <a:cubicBezTo>
                        <a:pt x="10713" y="5025"/>
                        <a:pt x="10944" y="5050"/>
                        <a:pt x="10978" y="5106"/>
                      </a:cubicBezTo>
                      <a:lnTo>
                        <a:pt x="11176" y="5433"/>
                      </a:lnTo>
                      <a:cubicBezTo>
                        <a:pt x="11210" y="5489"/>
                        <a:pt x="11442" y="5514"/>
                        <a:pt x="11601" y="5481"/>
                      </a:cubicBezTo>
                      <a:lnTo>
                        <a:pt x="12544" y="5283"/>
                      </a:lnTo>
                      <a:cubicBezTo>
                        <a:pt x="12704" y="5250"/>
                        <a:pt x="12930" y="5276"/>
                        <a:pt x="12964" y="5331"/>
                      </a:cubicBezTo>
                      <a:lnTo>
                        <a:pt x="13168" y="5659"/>
                      </a:lnTo>
                      <a:cubicBezTo>
                        <a:pt x="13201" y="5714"/>
                        <a:pt x="13427" y="5740"/>
                        <a:pt x="13587" y="5706"/>
                      </a:cubicBezTo>
                      <a:lnTo>
                        <a:pt x="14623" y="5489"/>
                      </a:lnTo>
                      <a:cubicBezTo>
                        <a:pt x="14688" y="5476"/>
                        <a:pt x="14776" y="5494"/>
                        <a:pt x="14746" y="5516"/>
                      </a:cubicBezTo>
                      <a:lnTo>
                        <a:pt x="14134" y="5948"/>
                      </a:lnTo>
                      <a:cubicBezTo>
                        <a:pt x="14053" y="6006"/>
                        <a:pt x="13820" y="6034"/>
                        <a:pt x="13616" y="6011"/>
                      </a:cubicBezTo>
                      <a:lnTo>
                        <a:pt x="8422" y="5423"/>
                      </a:lnTo>
                      <a:cubicBezTo>
                        <a:pt x="8218" y="5400"/>
                        <a:pt x="8119" y="5335"/>
                        <a:pt x="8201" y="5277"/>
                      </a:cubicBezTo>
                      <a:lnTo>
                        <a:pt x="8818" y="4844"/>
                      </a:lnTo>
                      <a:cubicBezTo>
                        <a:pt x="8833" y="4833"/>
                        <a:pt x="8866" y="4830"/>
                        <a:pt x="8899" y="4831"/>
                      </a:cubicBezTo>
                      <a:close/>
                      <a:moveTo>
                        <a:pt x="10576" y="18867"/>
                      </a:moveTo>
                      <a:cubicBezTo>
                        <a:pt x="12209" y="18867"/>
                        <a:pt x="13529" y="19241"/>
                        <a:pt x="13529" y="19703"/>
                      </a:cubicBezTo>
                      <a:cubicBezTo>
                        <a:pt x="13529" y="20164"/>
                        <a:pt x="12209" y="20539"/>
                        <a:pt x="10576" y="20539"/>
                      </a:cubicBezTo>
                      <a:cubicBezTo>
                        <a:pt x="8944" y="20539"/>
                        <a:pt x="7618" y="20164"/>
                        <a:pt x="7618" y="19703"/>
                      </a:cubicBezTo>
                      <a:cubicBezTo>
                        <a:pt x="7618" y="19241"/>
                        <a:pt x="8944" y="18867"/>
                        <a:pt x="10576" y="18867"/>
                      </a:cubicBezTo>
                      <a:close/>
                    </a:path>
                  </a:pathLst>
                </a:custGeom>
                <a:solidFill>
                  <a:srgbClr val="8087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1" name="Rectangle"/>
                <p:cNvSpPr/>
                <p:nvPr/>
              </p:nvSpPr>
              <p:spPr>
                <a:xfrm>
                  <a:off x="0" y="3567616"/>
                  <a:ext cx="5894790" cy="3517675"/>
                </a:xfrm>
                <a:prstGeom prst="rect">
                  <a:avLst/>
                </a:prstGeom>
                <a:solidFill>
                  <a:srgbClr val="8087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2" name="Privacy Tools"/>
                <p:cNvSpPr txBox="1"/>
                <p:nvPr/>
              </p:nvSpPr>
              <p:spPr>
                <a:xfrm>
                  <a:off x="-11413" y="4849879"/>
                  <a:ext cx="5846859" cy="9531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defRPr sz="6200" b="1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4359"/>
                    <a:t>Privacy Tools</a:t>
                  </a:r>
                </a:p>
              </p:txBody>
            </p:sp>
          </p:grpSp>
          <p:sp>
            <p:nvSpPr>
              <p:cNvPr id="644" name="Wrench"/>
              <p:cNvSpPr/>
              <p:nvPr/>
            </p:nvSpPr>
            <p:spPr>
              <a:xfrm>
                <a:off x="5221104" y="2195791"/>
                <a:ext cx="422950" cy="221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8" h="21599" extrusionOk="0">
                    <a:moveTo>
                      <a:pt x="7157" y="0"/>
                    </a:moveTo>
                    <a:cubicBezTo>
                      <a:pt x="7038" y="-1"/>
                      <a:pt x="6913" y="5"/>
                      <a:pt x="6800" y="22"/>
                    </a:cubicBezTo>
                    <a:cubicBezTo>
                      <a:pt x="3830" y="453"/>
                      <a:pt x="1671" y="958"/>
                      <a:pt x="738" y="1553"/>
                    </a:cubicBezTo>
                    <a:cubicBezTo>
                      <a:pt x="-373" y="2261"/>
                      <a:pt x="-434" y="2965"/>
                      <a:pt x="1996" y="3488"/>
                    </a:cubicBezTo>
                    <a:cubicBezTo>
                      <a:pt x="2189" y="3529"/>
                      <a:pt x="2400" y="3569"/>
                      <a:pt x="2625" y="3608"/>
                    </a:cubicBezTo>
                    <a:cubicBezTo>
                      <a:pt x="6116" y="4427"/>
                      <a:pt x="6281" y="5073"/>
                      <a:pt x="6281" y="5948"/>
                    </a:cubicBezTo>
                    <a:cubicBezTo>
                      <a:pt x="6281" y="5948"/>
                      <a:pt x="6281" y="13076"/>
                      <a:pt x="6281" y="14901"/>
                    </a:cubicBezTo>
                    <a:cubicBezTo>
                      <a:pt x="6281" y="16620"/>
                      <a:pt x="5982" y="17935"/>
                      <a:pt x="3424" y="18736"/>
                    </a:cubicBezTo>
                    <a:cubicBezTo>
                      <a:pt x="3251" y="18781"/>
                      <a:pt x="3083" y="18829"/>
                      <a:pt x="2931" y="18877"/>
                    </a:cubicBezTo>
                    <a:cubicBezTo>
                      <a:pt x="2928" y="18877"/>
                      <a:pt x="2925" y="18878"/>
                      <a:pt x="2923" y="18878"/>
                    </a:cubicBezTo>
                    <a:cubicBezTo>
                      <a:pt x="2065" y="19152"/>
                      <a:pt x="1571" y="19474"/>
                      <a:pt x="1571" y="19820"/>
                    </a:cubicBezTo>
                    <a:cubicBezTo>
                      <a:pt x="1571" y="20803"/>
                      <a:pt x="5568" y="21599"/>
                      <a:pt x="10498" y="21599"/>
                    </a:cubicBezTo>
                    <a:cubicBezTo>
                      <a:pt x="15428" y="21599"/>
                      <a:pt x="19425" y="20803"/>
                      <a:pt x="19425" y="19820"/>
                    </a:cubicBezTo>
                    <a:cubicBezTo>
                      <a:pt x="19425" y="19421"/>
                      <a:pt x="18763" y="19053"/>
                      <a:pt x="17648" y="18756"/>
                    </a:cubicBezTo>
                    <a:cubicBezTo>
                      <a:pt x="15923" y="18026"/>
                      <a:pt x="14324" y="16516"/>
                      <a:pt x="14324" y="14901"/>
                    </a:cubicBezTo>
                    <a:cubicBezTo>
                      <a:pt x="14324" y="12989"/>
                      <a:pt x="14324" y="6504"/>
                      <a:pt x="14324" y="5653"/>
                    </a:cubicBezTo>
                    <a:cubicBezTo>
                      <a:pt x="14324" y="4814"/>
                      <a:pt x="16530" y="4042"/>
                      <a:pt x="17852" y="3654"/>
                    </a:cubicBezTo>
                    <a:cubicBezTo>
                      <a:pt x="18205" y="3574"/>
                      <a:pt x="18527" y="3487"/>
                      <a:pt x="18821" y="3393"/>
                    </a:cubicBezTo>
                    <a:cubicBezTo>
                      <a:pt x="18822" y="3393"/>
                      <a:pt x="18821" y="3391"/>
                      <a:pt x="18821" y="3391"/>
                    </a:cubicBezTo>
                    <a:cubicBezTo>
                      <a:pt x="19396" y="3207"/>
                      <a:pt x="19864" y="3000"/>
                      <a:pt x="20224" y="2773"/>
                    </a:cubicBezTo>
                    <a:cubicBezTo>
                      <a:pt x="21166" y="2178"/>
                      <a:pt x="20649" y="1502"/>
                      <a:pt x="19399" y="806"/>
                    </a:cubicBezTo>
                    <a:cubicBezTo>
                      <a:pt x="19209" y="700"/>
                      <a:pt x="18452" y="704"/>
                      <a:pt x="18285" y="811"/>
                    </a:cubicBezTo>
                    <a:cubicBezTo>
                      <a:pt x="17326" y="1430"/>
                      <a:pt x="16444" y="2085"/>
                      <a:pt x="15905" y="2427"/>
                    </a:cubicBezTo>
                    <a:cubicBezTo>
                      <a:pt x="14820" y="3115"/>
                      <a:pt x="4218" y="2451"/>
                      <a:pt x="5303" y="1763"/>
                    </a:cubicBezTo>
                    <a:cubicBezTo>
                      <a:pt x="5880" y="1398"/>
                      <a:pt x="6781" y="759"/>
                      <a:pt x="7709" y="150"/>
                    </a:cubicBezTo>
                    <a:cubicBezTo>
                      <a:pt x="7832" y="70"/>
                      <a:pt x="7513" y="2"/>
                      <a:pt x="7157" y="0"/>
                    </a:cubicBezTo>
                    <a:close/>
                    <a:moveTo>
                      <a:pt x="10498" y="18424"/>
                    </a:moveTo>
                    <a:lnTo>
                      <a:pt x="12122" y="18611"/>
                    </a:lnTo>
                    <a:lnTo>
                      <a:pt x="14001" y="18611"/>
                    </a:lnTo>
                    <a:lnTo>
                      <a:pt x="14936" y="18936"/>
                    </a:lnTo>
                    <a:lnTo>
                      <a:pt x="16560" y="19122"/>
                    </a:lnTo>
                    <a:lnTo>
                      <a:pt x="16560" y="19497"/>
                    </a:lnTo>
                    <a:lnTo>
                      <a:pt x="17503" y="19820"/>
                    </a:lnTo>
                    <a:lnTo>
                      <a:pt x="16560" y="20144"/>
                    </a:lnTo>
                    <a:lnTo>
                      <a:pt x="16560" y="20518"/>
                    </a:lnTo>
                    <a:lnTo>
                      <a:pt x="14936" y="20705"/>
                    </a:lnTo>
                    <a:lnTo>
                      <a:pt x="14001" y="21030"/>
                    </a:lnTo>
                    <a:lnTo>
                      <a:pt x="12122" y="21030"/>
                    </a:lnTo>
                    <a:lnTo>
                      <a:pt x="10498" y="21216"/>
                    </a:lnTo>
                    <a:lnTo>
                      <a:pt x="8865" y="21030"/>
                    </a:lnTo>
                    <a:lnTo>
                      <a:pt x="6995" y="21030"/>
                    </a:lnTo>
                    <a:lnTo>
                      <a:pt x="6051" y="20705"/>
                    </a:lnTo>
                    <a:lnTo>
                      <a:pt x="4428" y="20518"/>
                    </a:lnTo>
                    <a:lnTo>
                      <a:pt x="4428" y="20144"/>
                    </a:lnTo>
                    <a:lnTo>
                      <a:pt x="3492" y="19820"/>
                    </a:lnTo>
                    <a:lnTo>
                      <a:pt x="4428" y="19497"/>
                    </a:lnTo>
                    <a:lnTo>
                      <a:pt x="4428" y="19122"/>
                    </a:lnTo>
                    <a:lnTo>
                      <a:pt x="6051" y="18936"/>
                    </a:lnTo>
                    <a:lnTo>
                      <a:pt x="6995" y="18611"/>
                    </a:lnTo>
                    <a:lnTo>
                      <a:pt x="8865" y="18611"/>
                    </a:lnTo>
                    <a:lnTo>
                      <a:pt x="10498" y="18424"/>
                    </a:lnTo>
                    <a:close/>
                  </a:path>
                </a:pathLst>
              </a:cu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649" name="Group"/>
          <p:cNvGrpSpPr/>
          <p:nvPr/>
        </p:nvGrpSpPr>
        <p:grpSpPr>
          <a:xfrm>
            <a:off x="6826405" y="4172360"/>
            <a:ext cx="2441695" cy="1250082"/>
            <a:chOff x="-500398" y="0"/>
            <a:chExt cx="3472632" cy="1777893"/>
          </a:xfrm>
        </p:grpSpPr>
        <p:sp>
          <p:nvSpPr>
            <p:cNvPr id="647" name="Hand Stop"/>
            <p:cNvSpPr/>
            <p:nvPr/>
          </p:nvSpPr>
          <p:spPr>
            <a:xfrm>
              <a:off x="1438028" y="0"/>
              <a:ext cx="742477" cy="118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3" y="0"/>
                  </a:moveTo>
                  <a:cubicBezTo>
                    <a:pt x="9829" y="0"/>
                    <a:pt x="9040" y="496"/>
                    <a:pt x="9040" y="1105"/>
                  </a:cubicBezTo>
                  <a:lnTo>
                    <a:pt x="9040" y="10920"/>
                  </a:lnTo>
                  <a:lnTo>
                    <a:pt x="8048" y="10920"/>
                  </a:lnTo>
                  <a:lnTo>
                    <a:pt x="8048" y="2365"/>
                  </a:lnTo>
                  <a:cubicBezTo>
                    <a:pt x="8048" y="1756"/>
                    <a:pt x="7256" y="1263"/>
                    <a:pt x="6283" y="1263"/>
                  </a:cubicBezTo>
                  <a:cubicBezTo>
                    <a:pt x="5309" y="1263"/>
                    <a:pt x="4520" y="1756"/>
                    <a:pt x="4520" y="2365"/>
                  </a:cubicBezTo>
                  <a:lnTo>
                    <a:pt x="4520" y="10920"/>
                  </a:lnTo>
                  <a:lnTo>
                    <a:pt x="3528" y="10920"/>
                  </a:lnTo>
                  <a:lnTo>
                    <a:pt x="3528" y="5727"/>
                  </a:lnTo>
                  <a:cubicBezTo>
                    <a:pt x="3528" y="5118"/>
                    <a:pt x="2736" y="4622"/>
                    <a:pt x="1763" y="4622"/>
                  </a:cubicBezTo>
                  <a:cubicBezTo>
                    <a:pt x="789" y="4622"/>
                    <a:pt x="0" y="5118"/>
                    <a:pt x="0" y="5727"/>
                  </a:cubicBezTo>
                  <a:lnTo>
                    <a:pt x="0" y="14852"/>
                  </a:lnTo>
                  <a:cubicBezTo>
                    <a:pt x="0" y="18582"/>
                    <a:pt x="4832" y="21600"/>
                    <a:pt x="10786" y="21600"/>
                  </a:cubicBezTo>
                  <a:cubicBezTo>
                    <a:pt x="16741" y="21600"/>
                    <a:pt x="21573" y="18577"/>
                    <a:pt x="21573" y="14852"/>
                  </a:cubicBezTo>
                  <a:lnTo>
                    <a:pt x="21600" y="14852"/>
                  </a:lnTo>
                  <a:lnTo>
                    <a:pt x="21600" y="6172"/>
                  </a:lnTo>
                  <a:cubicBezTo>
                    <a:pt x="19653" y="6172"/>
                    <a:pt x="18072" y="7163"/>
                    <a:pt x="18072" y="8381"/>
                  </a:cubicBezTo>
                  <a:lnTo>
                    <a:pt x="18072" y="10920"/>
                  </a:lnTo>
                  <a:lnTo>
                    <a:pt x="17088" y="10920"/>
                  </a:lnTo>
                  <a:lnTo>
                    <a:pt x="17088" y="2365"/>
                  </a:lnTo>
                  <a:cubicBezTo>
                    <a:pt x="17088" y="1756"/>
                    <a:pt x="16296" y="1263"/>
                    <a:pt x="15323" y="1263"/>
                  </a:cubicBezTo>
                  <a:cubicBezTo>
                    <a:pt x="14349" y="1263"/>
                    <a:pt x="13560" y="1756"/>
                    <a:pt x="13560" y="2365"/>
                  </a:cubicBezTo>
                  <a:lnTo>
                    <a:pt x="13560" y="10920"/>
                  </a:lnTo>
                  <a:lnTo>
                    <a:pt x="12568" y="10920"/>
                  </a:lnTo>
                  <a:lnTo>
                    <a:pt x="12568" y="1105"/>
                  </a:lnTo>
                  <a:cubicBezTo>
                    <a:pt x="12568" y="496"/>
                    <a:pt x="11776" y="0"/>
                    <a:pt x="10803" y="0"/>
                  </a:cubicBezTo>
                  <a:close/>
                </a:path>
              </a:pathLst>
            </a:cu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Learn from sensitive data"/>
            <p:cNvSpPr txBox="1"/>
            <p:nvPr/>
          </p:nvSpPr>
          <p:spPr>
            <a:xfrm>
              <a:off x="-500398" y="1281346"/>
              <a:ext cx="3472632" cy="496547"/>
            </a:xfrm>
            <a:prstGeom prst="rect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Learn from sensitive data</a:t>
              </a:r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6964459" y="2454763"/>
            <a:ext cx="2297617" cy="1165108"/>
            <a:chOff x="0" y="0"/>
            <a:chExt cx="3267721" cy="1657041"/>
          </a:xfrm>
        </p:grpSpPr>
        <p:sp>
          <p:nvSpPr>
            <p:cNvPr id="650" name="Bar Chart"/>
            <p:cNvSpPr/>
            <p:nvPr/>
          </p:nvSpPr>
          <p:spPr>
            <a:xfrm>
              <a:off x="1538806" y="0"/>
              <a:ext cx="947630" cy="9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6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re statistical insights"/>
            <p:cNvSpPr txBox="1"/>
            <p:nvPr/>
          </p:nvSpPr>
          <p:spPr>
            <a:xfrm>
              <a:off x="0" y="1160494"/>
              <a:ext cx="3267721" cy="496547"/>
            </a:xfrm>
            <a:prstGeom prst="rect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Share statistical 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670605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CE11-48C6-5948-851A-2B0B7A897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98C6-3766-D842-8068-795098720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expect public data to be fully anonymous</a:t>
            </a:r>
          </a:p>
          <a:p>
            <a:pPr lvl="1"/>
            <a:r>
              <a:rPr lang="en-US" dirty="0"/>
              <a:t>Be careful with the data you share</a:t>
            </a:r>
          </a:p>
          <a:p>
            <a:r>
              <a:rPr lang="en-US" dirty="0"/>
              <a:t>Simple and methodical ways to improve anonymity</a:t>
            </a:r>
          </a:p>
          <a:p>
            <a:r>
              <a:rPr lang="en-US" dirty="0"/>
              <a:t>Avoid full control of data</a:t>
            </a:r>
          </a:p>
          <a:p>
            <a:pPr lvl="1"/>
            <a:r>
              <a:rPr lang="en-US" dirty="0"/>
              <a:t>Local DP means we can collect useful data without direct access to deanonymized data</a:t>
            </a:r>
          </a:p>
          <a:p>
            <a:pPr lvl="1"/>
            <a:r>
              <a:rPr lang="en-US" dirty="0"/>
              <a:t>Federated learning (outside of class scope) allows models to be learned without access to data</a:t>
            </a:r>
          </a:p>
          <a:p>
            <a:r>
              <a:rPr lang="en-US" dirty="0"/>
              <a:t>Differential Privacy is one useful method to ensure privacy</a:t>
            </a:r>
          </a:p>
          <a:p>
            <a:pPr lvl="1"/>
            <a:r>
              <a:rPr lang="en-US" dirty="0"/>
              <a:t>Robust, theoretical guarantees on privacy</a:t>
            </a:r>
          </a:p>
          <a:p>
            <a:pPr lvl="1"/>
            <a:r>
              <a:rPr lang="en-US" dirty="0"/>
              <a:t>Results are still useful to researcher</a:t>
            </a:r>
          </a:p>
        </p:txBody>
      </p:sp>
    </p:spTree>
    <p:extLst>
      <p:ext uri="{BB962C8B-B14F-4D97-AF65-F5344CB8AC3E}">
        <p14:creationId xmlns:p14="http://schemas.microsoft.com/office/powerpoint/2010/main" val="1710920837"/>
      </p:ext>
    </p:extLst>
  </p:cSld>
  <p:clrMapOvr>
    <a:masterClrMapping/>
  </p:clrMapOvr>
</p:sld>
</file>

<file path=ppt/theme/theme1.xml><?xml version="1.0" encoding="utf-8"?>
<a:theme xmlns:a="http://schemas.openxmlformats.org/drawingml/2006/main" name="ISI Overview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EB45049B-9426-7D4F-931B-571B806BF8F7}" vid="{0DAEEDE9-B549-4B4B-B59E-375755401F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55222</TotalTime>
  <Words>3545</Words>
  <Application>Microsoft Macintosh PowerPoint</Application>
  <PresentationFormat>Widescreen</PresentationFormat>
  <Paragraphs>482</Paragraphs>
  <Slides>93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Adobe Caslon Pro</vt:lpstr>
      <vt:lpstr>Arial</vt:lpstr>
      <vt:lpstr>Avenir</vt:lpstr>
      <vt:lpstr>Calibri</vt:lpstr>
      <vt:lpstr>Cambria Math</vt:lpstr>
      <vt:lpstr>Courier New</vt:lpstr>
      <vt:lpstr>Gill Sans</vt:lpstr>
      <vt:lpstr>ISI Overview Theme</vt:lpstr>
      <vt:lpstr>Data Privacy</vt:lpstr>
      <vt:lpstr>Central Problem</vt:lpstr>
      <vt:lpstr>Anecdote</vt:lpstr>
      <vt:lpstr>Ensuring Anonymity</vt:lpstr>
      <vt:lpstr>Methods to Ensure Privacy</vt:lpstr>
      <vt:lpstr>“Anonymous” is not enough</vt:lpstr>
      <vt:lpstr>Models themselves can reveal private information</vt:lpstr>
      <vt:lpstr>PowerPoint Presentation</vt:lpstr>
      <vt:lpstr>Naïve Anonymity: k-anonymity</vt:lpstr>
      <vt:lpstr>k-anonymity Methodology</vt:lpstr>
      <vt:lpstr>Is this Anonymous enough?</vt:lpstr>
      <vt:lpstr>PowerPoint Presentation</vt:lpstr>
      <vt:lpstr>PowerPoint Presentation</vt:lpstr>
      <vt:lpstr>Example of how this can be achieved in large anonymous datasets</vt:lpstr>
      <vt:lpstr>Deanonymizing What You Like</vt:lpstr>
      <vt:lpstr>Privacy in Netflix</vt:lpstr>
      <vt:lpstr>Naïve Construction Creates Privacy Breaches</vt:lpstr>
      <vt:lpstr>Why naive approaches Fail</vt:lpstr>
      <vt:lpstr>We want to ensure reasonable trade-off  between privacy…</vt:lpstr>
      <vt:lpstr>…and data utility</vt:lpstr>
      <vt:lpstr>Example Applications</vt:lpstr>
      <vt:lpstr>PowerPoint Presentation</vt:lpstr>
      <vt:lpstr>Statistical Database Privacy is not…</vt:lpstr>
      <vt:lpstr>Statistical Database Privacy is not…</vt:lpstr>
      <vt:lpstr>Statistical Database Privacy is not…</vt:lpstr>
      <vt:lpstr>Issues of Privacy</vt:lpstr>
      <vt:lpstr>Defining Privacy</vt:lpstr>
      <vt:lpstr>Summary</vt:lpstr>
      <vt:lpstr>Differential Privacy</vt:lpstr>
      <vt:lpstr>Many Ways To Define Data Privacy</vt:lpstr>
      <vt:lpstr>PowerPoint Presentation</vt:lpstr>
      <vt:lpstr>Defining Differential Privacy</vt:lpstr>
      <vt:lpstr>PowerPoint Presentation</vt:lpstr>
      <vt:lpstr>Why All Outputs?</vt:lpstr>
      <vt:lpstr>We should not be able to distinguish D1 and D2 no matter what is the output/query</vt:lpstr>
      <vt:lpstr>General Privacy Principles</vt:lpstr>
      <vt:lpstr>Laplace Differential Privacy</vt:lpstr>
      <vt:lpstr>Sensitivity</vt:lpstr>
      <vt:lpstr>Privacy of Laplace Mechanism</vt:lpstr>
      <vt:lpstr>differential privacy suits today’s data-driven world</vt:lpstr>
      <vt:lpstr>Achieving DP for statistical insights</vt:lpstr>
      <vt:lpstr>Achieving DP for mean salary</vt:lpstr>
      <vt:lpstr>Answering Multiple Queries</vt:lpstr>
      <vt:lpstr>Utility</vt:lpstr>
      <vt:lpstr>Utility</vt:lpstr>
      <vt:lpstr>Lots can be done with DP</vt:lpstr>
      <vt:lpstr>DP for practice ?</vt:lpstr>
      <vt:lpstr>Learning from sensitive data without collecting it</vt:lpstr>
      <vt:lpstr>Innovating on the most sensitive data</vt:lpstr>
      <vt:lpstr>Approach: Ensure Local DP</vt:lpstr>
      <vt:lpstr>is local DP that preserves utility achievable?</vt:lpstr>
      <vt:lpstr>Learning a sensitive bit</vt:lpstr>
      <vt:lpstr>Learning a sensitive bit Privacy</vt:lpstr>
      <vt:lpstr>Learning a sensitive bit utility </vt:lpstr>
      <vt:lpstr>This Method Ensures Differential Privacy!</vt:lpstr>
      <vt:lpstr>Learning from non-binary data</vt:lpstr>
      <vt:lpstr>Learning the distribution of salaries w/ local DP</vt:lpstr>
      <vt:lpstr>Utility: Learning an unknown distribution</vt:lpstr>
      <vt:lpstr>Aside: Laplace Mechanism vs Randomized Response </vt:lpstr>
      <vt:lpstr>Aside: Laplace Mechanism vs Randomized Response </vt:lpstr>
      <vt:lpstr>A Metaphor for scaling it up</vt:lpstr>
      <vt:lpstr>Big picture remains</vt:lpstr>
      <vt:lpstr>Rappor in Chrome</vt:lpstr>
      <vt:lpstr>DP as an enabler for learning from sensitive data</vt:lpstr>
      <vt:lpstr>local* Differential privacy Active area of research</vt:lpstr>
      <vt:lpstr>Other methods: Bounding Queries</vt:lpstr>
      <vt:lpstr>Dinur Nissim Result</vt:lpstr>
      <vt:lpstr>PowerPoint Presentation</vt:lpstr>
      <vt:lpstr>PowerPoint Presentation</vt:lpstr>
      <vt:lpstr>Recall Kmean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Privacy for High Dimensional Data</vt:lpstr>
      <vt:lpstr>Text Model Inversion</vt:lpstr>
      <vt:lpstr>PowerPoint Presentation</vt:lpstr>
      <vt:lpstr>PowerPoint Presentation</vt:lpstr>
      <vt:lpstr>Model Inversion Attacks</vt:lpstr>
      <vt:lpstr>How it works in practice</vt:lpstr>
      <vt:lpstr>Inversion Method</vt:lpstr>
      <vt:lpstr>Success of Model Inversion Attacks</vt:lpstr>
      <vt:lpstr>Determining if Data in Training Set</vt:lpstr>
      <vt:lpstr>Attack Successfully Determines Training Data</vt:lpstr>
      <vt:lpstr>Success of Attack</vt:lpstr>
      <vt:lpstr>Mitigating Model Inversion</vt:lpstr>
      <vt:lpstr>Training Data Reconstruction Not Successful for Diverse Classes</vt:lpstr>
      <vt:lpstr>Conclusion</vt:lpstr>
      <vt:lpstr>Conclusion</vt:lpstr>
    </vt:vector>
  </TitlesOfParts>
  <Company>USC/ISI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Kristina Lerman</dc:creator>
  <cp:lastModifiedBy>Keith Burghardt</cp:lastModifiedBy>
  <cp:revision>449</cp:revision>
  <cp:lastPrinted>2019-03-29T15:36:02Z</cp:lastPrinted>
  <dcterms:created xsi:type="dcterms:W3CDTF">2019-05-22T17:16:50Z</dcterms:created>
  <dcterms:modified xsi:type="dcterms:W3CDTF">2021-03-29T17:58:19Z</dcterms:modified>
</cp:coreProperties>
</file>